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3"/>
  </p:notesMasterIdLst>
  <p:sldIdLst>
    <p:sldId id="257" r:id="rId3"/>
    <p:sldId id="289" r:id="rId4"/>
    <p:sldId id="291" r:id="rId5"/>
    <p:sldId id="321" r:id="rId6"/>
    <p:sldId id="312" r:id="rId7"/>
    <p:sldId id="311" r:id="rId8"/>
    <p:sldId id="310" r:id="rId9"/>
    <p:sldId id="309" r:id="rId10"/>
    <p:sldId id="308" r:id="rId11"/>
    <p:sldId id="305" r:id="rId12"/>
    <p:sldId id="306" r:id="rId13"/>
    <p:sldId id="307" r:id="rId14"/>
    <p:sldId id="314" r:id="rId15"/>
    <p:sldId id="313" r:id="rId16"/>
    <p:sldId id="315" r:id="rId17"/>
    <p:sldId id="316" r:id="rId18"/>
    <p:sldId id="317" r:id="rId19"/>
    <p:sldId id="318" r:id="rId20"/>
    <p:sldId id="292" r:id="rId21"/>
    <p:sldId id="323" r:id="rId22"/>
    <p:sldId id="319" r:id="rId23"/>
    <p:sldId id="303" r:id="rId24"/>
    <p:sldId id="320" r:id="rId25"/>
    <p:sldId id="281" r:id="rId26"/>
    <p:sldId id="293" r:id="rId27"/>
    <p:sldId id="297" r:id="rId28"/>
    <p:sldId id="298" r:id="rId29"/>
    <p:sldId id="299" r:id="rId30"/>
    <p:sldId id="275" r:id="rId31"/>
    <p:sldId id="322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ean Horvath" initials="SH" lastIdx="1" clrIdx="0">
    <p:extLst>
      <p:ext uri="{19B8F6BF-5375-455C-9EA6-DF929625EA0E}">
        <p15:presenceInfo xmlns:p15="http://schemas.microsoft.com/office/powerpoint/2012/main" userId="4d9cd2636846393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 varScale="1">
        <p:scale>
          <a:sx n="83" d="100"/>
          <a:sy n="83" d="100"/>
        </p:scale>
        <p:origin x="51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B878CB-F1E3-4A74-B9E9-56F1216D3E98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D39402-4BC5-447E-BCA6-BB44F84D4B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829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4CF96-7DC4-4B30-A87B-820B23C295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197F79-4EC2-4E28-B9D7-788CF94219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FA7982-B233-4706-B2EB-D5D59295F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EE486-FF81-4241-9685-C98021D643A1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4FD518-9509-4C33-8E4D-6E10AE492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FA6E8D-8680-4075-AC57-5490ECBFB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83082-D079-42AE-95B8-9357B68B5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682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3330F-EE6C-4432-8536-7B8553AA9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A7505D-78F7-47D3-B6F0-735CEBA85F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CE64C2-2154-4BC8-8205-D23145C765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EE486-FF81-4241-9685-C98021D643A1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C9AC2E-E1F9-4AF0-B76F-17C70DAD3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504886-91BB-4C1A-8437-9B64B079F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83082-D079-42AE-95B8-9357B68B5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263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BF02498-1183-4887-BF69-DC356F946C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0CC6AB-F26D-4BD3-B79D-7A5C99BA9A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570A46-991F-4603-8DA9-38CEAD949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EE486-FF81-4241-9685-C98021D643A1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4010E4-8CC6-4705-82C0-2AD5784CB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470074-1854-4E76-8E01-8854CBEF3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83082-D079-42AE-95B8-9357B68B5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1274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CCCF2-A9AB-4CD6-A1B6-81932110D4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89A717-0A5F-47E0-B301-7E3A1E1FDB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F7E14B-FD5B-4C37-B55C-2B2C774FC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FB612-267B-4BA0-8CCA-1FCA7B564D6B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8018BE-B072-4D7C-98F4-6E446B9BB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19C131-0D62-4F40-9521-CE2DEA727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97817-1415-4E35-A259-16E90E4F3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8823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CD9BAD-3022-4A06-AFF4-5F8D05385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8A462E-0AAD-4FCD-9253-1C6421AD29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A44E59-FBCA-4E87-9CD0-BE9AC3571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FB612-267B-4BA0-8CCA-1FCA7B564D6B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159196-E0FC-466A-B955-924E81355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2ED5CB-CACD-4E11-9259-6C4162701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97817-1415-4E35-A259-16E90E4F3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8904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9AB1E-4312-428E-BB7B-6F5D62C75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C2271D-4BD0-457A-91E5-50F12B6233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12EAE9-6846-4BAB-84DE-0BC47F091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FB612-267B-4BA0-8CCA-1FCA7B564D6B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CB8C72-28D6-46D7-AF7A-9434476B4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F07A89-F432-441E-96ED-D57147AC1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97817-1415-4E35-A259-16E90E4F3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3804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C98C1-2013-4042-A7F7-4E064A599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84EF33-2CDA-45CC-82DF-641D6E6AC4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848CE6-BDD7-4B7D-9F1D-5B5E74E678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820B11-9A71-4D85-B49D-5B2DB1CF9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FB612-267B-4BA0-8CCA-1FCA7B564D6B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C76955-AA62-433D-ACA6-C671F58F7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7D97AD-2914-4AB7-9FC7-B01082660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97817-1415-4E35-A259-16E90E4F3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536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1BE41-8D63-459A-A6FB-1B530D41A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0C57F8-F831-4738-8458-621B11B3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1CD21D-2C45-44F3-8000-C391A6C472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18ADF5-2ECD-4D83-9618-DAD386E231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2E8471D-76DA-47B0-9D01-787C8BD58C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1E52FF-6381-40CD-B52D-51308A439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FB612-267B-4BA0-8CCA-1FCA7B564D6B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04CFA36-61AD-4A8D-93E1-124CD179C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37C009-FE58-4DFC-B32C-2933A9316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97817-1415-4E35-A259-16E90E4F3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6661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79D21-A72C-4C7B-B1DD-CCF7341B5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CE7FC1-8EBA-4AA9-AF3E-9588410EA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FB612-267B-4BA0-8CCA-1FCA7B564D6B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246762-B522-4C15-88AC-C16CB7075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3670A3-F63F-48E0-AEBF-92B18B382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97817-1415-4E35-A259-16E90E4F3FBB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62C04C3-553C-4362-801D-BF873E0C11E5}"/>
              </a:ext>
            </a:extLst>
          </p:cNvPr>
          <p:cNvSpPr/>
          <p:nvPr userDrawn="1"/>
        </p:nvSpPr>
        <p:spPr>
          <a:xfrm>
            <a:off x="0" y="0"/>
            <a:ext cx="12192000" cy="97905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3931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60B385-47BE-43D7-A995-4EE7FD82C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FB612-267B-4BA0-8CCA-1FCA7B564D6B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EA5411-BAEE-4675-82A8-4559239C8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952247-A12D-4DFA-9F35-EFFF8ABE6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97817-1415-4E35-A259-16E90E4F3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3617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C19DF-499F-4E2C-83A7-EE3B49ED3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AB6E2A-7F68-4DFF-B2C9-E1DEE4527C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A40139-9F41-4D7E-9792-AAA4FB7CCD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4526B3-B86E-4C49-8668-5005357AE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FB612-267B-4BA0-8CCA-1FCA7B564D6B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3A05FF-244D-49D6-B925-DA9F8D29E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36D657-184B-4729-B1D0-D1C53FA5D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97817-1415-4E35-A259-16E90E4F3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585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DC017-2164-4CF9-B8FC-BE6DBCC0B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0F210A-E40F-4E75-A446-C0E97C6E16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919265-594F-4F5A-8414-A3298F517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EE486-FF81-4241-9685-C98021D643A1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238B93-EA9D-4B89-BEE1-EAF900755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8BCBE4-2FF3-46B3-BD72-FA70AF940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83082-D079-42AE-95B8-9357B68B5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6511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1DC8D-E1DC-4D00-92F9-C7DBCB15E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A97556-530F-4352-88B0-41D98EA6ED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22E392-9E2C-4ED2-AFE3-0065B376E9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0AB64D-6A47-42C0-8204-83784913B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FB612-267B-4BA0-8CCA-1FCA7B564D6B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E17167-77E2-4A8B-B32C-96445BFAE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95B879-F18D-4710-85C9-35DD3DE8B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97817-1415-4E35-A259-16E90E4F3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3383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DF4F8-9C31-4CBA-BF6A-C94B43F0A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0AB0FD-5E6B-47E3-8A2E-A25399E14B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A8915A-ABEE-4BAC-8F41-C7CDD8883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FB612-267B-4BA0-8CCA-1FCA7B564D6B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FF9407-364C-4961-B76C-D38FF3BB9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B9FACF-7096-4F26-8B64-DC51315F8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97817-1415-4E35-A259-16E90E4F3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5983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61D828-393A-4007-A102-F1E070DDD4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2A94D7-CA95-45AC-BE98-4B4B212E6C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0631AA-FBBF-419F-908D-9DFE987D2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FB612-267B-4BA0-8CCA-1FCA7B564D6B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AD8C26-BDFF-4D5E-BABD-5E94735AC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F5A749-3033-4C78-9750-59842C891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97817-1415-4E35-A259-16E90E4F3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195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EA09B-595F-496A-B53B-EC6520EE7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51CC39-168E-4B98-8AA1-E8AC591E95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6225BC-4DCC-42E0-A14F-91C135441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EE486-FF81-4241-9685-C98021D643A1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55F7D9-B47E-43DC-AEE0-4E4F9407B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01D508-4B2A-4C04-95C2-6C316EB20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83082-D079-42AE-95B8-9357B68B5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487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2E789-8CC7-4B82-8691-ADD7E2981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CEE72E-7837-431A-849F-53F770AE56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F2F404-05CA-4BD4-9351-2D5B8DF47D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B07D09-3A74-41AA-A401-FB227B2E8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EE486-FF81-4241-9685-C98021D643A1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B35EA4-3DA3-4A08-A134-FD595896F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190F3B-FDB6-431B-9C5A-089A07EF7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83082-D079-42AE-95B8-9357B68B5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745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9CB9D-716B-41D9-A708-786EFE1F3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9D330B-2A20-4484-AF3C-130D4A9314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88C48E-FF59-4ED4-AF8C-DBF7CCBF8C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4B47BF-BD2A-4CF3-842F-E4FEDACD63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A2CE31-C98F-4305-8FF0-B9001B9F6A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146DE1-8562-467A-AAE3-A7DBD048C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EE486-FF81-4241-9685-C98021D643A1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A5318FF-39A9-437D-BE98-F720873A2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218AD36-48F7-442B-877F-99D0C0E78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83082-D079-42AE-95B8-9357B68B5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4437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A5796-EEDE-4045-8A2D-22BD66980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348EAA-CFC0-478B-A800-7E13B18B2F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EE486-FF81-4241-9685-C98021D643A1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136E00-47CC-4F50-9516-A151CCFF0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528AF6-A10B-469E-9FA8-F5327A635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83082-D079-42AE-95B8-9357B68B5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132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370FF8-2E37-483C-B6FC-C0036F8BD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EE486-FF81-4241-9685-C98021D643A1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95190F-BEB2-42A7-BBCC-47A537071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746B90-C8A0-4678-B719-F3831F444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83082-D079-42AE-95B8-9357B68B5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8953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29219-EB63-4A81-8933-530173989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34F8F1-E7B9-4FC4-97C9-D0EA7F7F0B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573440-BAFF-4B09-B7A3-483CB9E9D0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738174-7346-4D86-A6E8-3B098246BF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EE486-FF81-4241-9685-C98021D643A1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195CF5-F5EF-421C-A714-E9C79F9E7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BCDBA2-AA31-484F-B8B9-3CF655C92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83082-D079-42AE-95B8-9357B68B5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2038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C349C-0FF9-457C-80AF-11718BD07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26FD056-30E2-4F35-ACF4-36551CEF65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5E26A2-9910-42A5-BB0D-E5ACCA6CA3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6175E7-7513-4CF9-8DF7-2C81B22B1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EE486-FF81-4241-9685-C98021D643A1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55F04B-88A8-4EC0-9770-C43629465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C6D3D6-011B-484C-B1F2-439302A8F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83082-D079-42AE-95B8-9357B68B5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9119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8C8177-DB62-41D8-80A9-6022463D5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B909F3-76D1-4E96-9332-CD71E552F4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8589C-1D01-43DF-9997-B647BFEF4F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EEE486-FF81-4241-9685-C98021D643A1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90A0EC-1FDF-4930-A4A2-738FE973F0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BB29A0-9A29-471C-8BCE-B0E11E4083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183082-D079-42AE-95B8-9357B68B5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090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2F1778-8736-498E-AFB5-AA7592838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D0AE9D-295E-4812-8CF9-AA8B5F29E8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D1ADF3-E3DC-4CF8-9C31-8852C028BA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FFB612-267B-4BA0-8CCA-1FCA7B564D6B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65C4FC-A75D-4D31-90A0-323458E3FE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766EE8-7AEA-49BA-AE84-59AD1E134A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E97817-1415-4E35-A259-16E90E4F3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647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0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AFEAA-FAE7-4DB6-8DD3-67DDD7DE79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96451"/>
            <a:ext cx="12192000" cy="1235975"/>
          </a:xfrm>
        </p:spPr>
        <p:txBody>
          <a:bodyPr anchor="ctr">
            <a:normAutofit/>
          </a:bodyPr>
          <a:lstStyle/>
          <a:p>
            <a:r>
              <a:rPr lang="en-US" sz="4400" dirty="0"/>
              <a:t>An Introduction to Self-Organizing Maps</a:t>
            </a:r>
            <a:endParaRPr lang="en-US" sz="4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99E6A6-CAF6-47F6-A671-BC8DA0185976}"/>
              </a:ext>
            </a:extLst>
          </p:cNvPr>
          <p:cNvSpPr txBox="1"/>
          <p:nvPr/>
        </p:nvSpPr>
        <p:spPr>
          <a:xfrm>
            <a:off x="4343213" y="1453324"/>
            <a:ext cx="35055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November 5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2020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Advanced Data Analysis Techniques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University of Colorado Boulder</a:t>
            </a:r>
          </a:p>
        </p:txBody>
      </p:sp>
      <p:pic>
        <p:nvPicPr>
          <p:cNvPr id="10" name="Picture 4" descr="http://www.ai-junkie.com/ann/som/images/Figure3.jpg">
            <a:extLst>
              <a:ext uri="{FF2B5EF4-FFF2-40B4-BE49-F238E27FC236}">
                <a16:creationId xmlns:a16="http://schemas.microsoft.com/office/drawing/2014/main" id="{22244AE7-BE8A-4A2F-8366-5958AFD1E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7004" y="2700746"/>
            <a:ext cx="3871216" cy="387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Image result for self organizing maps">
            <a:extLst>
              <a:ext uri="{FF2B5EF4-FFF2-40B4-BE49-F238E27FC236}">
                <a16:creationId xmlns:a16="http://schemas.microsoft.com/office/drawing/2014/main" id="{B1E295F2-9D7F-45E8-A385-1547BEFB7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421" y="3198079"/>
            <a:ext cx="4000500" cy="287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66823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8B8FA-E6B8-4D49-9AF6-AB4174607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491" y="124771"/>
            <a:ext cx="10515600" cy="780629"/>
          </a:xfrm>
        </p:spPr>
        <p:txBody>
          <a:bodyPr>
            <a:normAutofit/>
          </a:bodyPr>
          <a:lstStyle/>
          <a:p>
            <a:r>
              <a:rPr lang="en-US" dirty="0"/>
              <a:t>Define Terms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8AABC5-6AFB-4DB1-B870-B4FAD15A3D66}"/>
              </a:ext>
            </a:extLst>
          </p:cNvPr>
          <p:cNvSpPr txBox="1"/>
          <p:nvPr/>
        </p:nvSpPr>
        <p:spPr>
          <a:xfrm>
            <a:off x="1394691" y="1884218"/>
            <a:ext cx="747320" cy="5062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Node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E819B5-BAE4-41F8-BDCE-1A475F2BE1E8}"/>
              </a:ext>
            </a:extLst>
          </p:cNvPr>
          <p:cNvSpPr txBox="1"/>
          <p:nvPr/>
        </p:nvSpPr>
        <p:spPr>
          <a:xfrm>
            <a:off x="1394691" y="2652845"/>
            <a:ext cx="2299284" cy="5062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Weight/Code Vector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A40565-D3D4-4E8C-8442-0A2B98E4DF2A}"/>
              </a:ext>
            </a:extLst>
          </p:cNvPr>
          <p:cNvSpPr txBox="1"/>
          <p:nvPr/>
        </p:nvSpPr>
        <p:spPr>
          <a:xfrm>
            <a:off x="1394691" y="3421472"/>
            <a:ext cx="1353384" cy="9679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Input Layer</a:t>
            </a:r>
          </a:p>
          <a:p>
            <a:pPr>
              <a:lnSpc>
                <a:spcPct val="150000"/>
              </a:lnSpc>
            </a:pPr>
            <a:endParaRPr lang="en-US" sz="20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C1A1CF-6A6E-425E-9BA8-CFE60591B58E}"/>
              </a:ext>
            </a:extLst>
          </p:cNvPr>
          <p:cNvSpPr txBox="1"/>
          <p:nvPr/>
        </p:nvSpPr>
        <p:spPr>
          <a:xfrm>
            <a:off x="1394691" y="4167785"/>
            <a:ext cx="1728678" cy="9679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err="1">
                <a:solidFill>
                  <a:schemeClr val="bg2">
                    <a:lumMod val="75000"/>
                  </a:schemeClr>
                </a:solidFill>
              </a:rPr>
              <a:t>Kohonen</a:t>
            </a:r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 Layer</a:t>
            </a:r>
          </a:p>
          <a:p>
            <a:pPr>
              <a:lnSpc>
                <a:spcPct val="150000"/>
              </a:lnSpc>
            </a:pPr>
            <a:endParaRPr lang="en-US" sz="20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75E38B-F88C-4E87-B786-5053355BF890}"/>
              </a:ext>
            </a:extLst>
          </p:cNvPr>
          <p:cNvSpPr txBox="1"/>
          <p:nvPr/>
        </p:nvSpPr>
        <p:spPr>
          <a:xfrm>
            <a:off x="1394691" y="4928562"/>
            <a:ext cx="2826030" cy="5062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Best Matching Unit, BMU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713CF0-B8E7-4D01-BCF9-4C9C5D353B66}"/>
              </a:ext>
            </a:extLst>
          </p:cNvPr>
          <p:cNvSpPr txBox="1"/>
          <p:nvPr/>
        </p:nvSpPr>
        <p:spPr>
          <a:xfrm>
            <a:off x="1394691" y="5739269"/>
            <a:ext cx="2481770" cy="5062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Neighborhood/Radius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7ED0A01-A8DF-49E9-B20E-571F3756824E}"/>
              </a:ext>
            </a:extLst>
          </p:cNvPr>
          <p:cNvSpPr/>
          <p:nvPr/>
        </p:nvSpPr>
        <p:spPr>
          <a:xfrm>
            <a:off x="6622471" y="2318331"/>
            <a:ext cx="646546" cy="64654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A117E13-723F-4475-AFE9-A3ED7721DD42}"/>
              </a:ext>
            </a:extLst>
          </p:cNvPr>
          <p:cNvSpPr/>
          <p:nvPr/>
        </p:nvSpPr>
        <p:spPr>
          <a:xfrm>
            <a:off x="7326744" y="2318553"/>
            <a:ext cx="646546" cy="64654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7CB93F1-365C-4998-B20A-4395295FAEF2}"/>
              </a:ext>
            </a:extLst>
          </p:cNvPr>
          <p:cNvSpPr/>
          <p:nvPr/>
        </p:nvSpPr>
        <p:spPr>
          <a:xfrm>
            <a:off x="8031017" y="2318331"/>
            <a:ext cx="646546" cy="64654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D5469FE-F422-4D9B-8ED3-57FA93CA0B6A}"/>
              </a:ext>
            </a:extLst>
          </p:cNvPr>
          <p:cNvSpPr/>
          <p:nvPr/>
        </p:nvSpPr>
        <p:spPr>
          <a:xfrm>
            <a:off x="8735290" y="2318331"/>
            <a:ext cx="646546" cy="64654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A247543-A915-473A-B57B-8DB2F87A8F4A}"/>
              </a:ext>
            </a:extLst>
          </p:cNvPr>
          <p:cNvSpPr/>
          <p:nvPr/>
        </p:nvSpPr>
        <p:spPr>
          <a:xfrm>
            <a:off x="9439563" y="2318331"/>
            <a:ext cx="646546" cy="64654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21717E5-8B44-4BE4-AC44-294C45D34A4C}"/>
              </a:ext>
            </a:extLst>
          </p:cNvPr>
          <p:cNvSpPr/>
          <p:nvPr/>
        </p:nvSpPr>
        <p:spPr>
          <a:xfrm>
            <a:off x="6622471" y="3029086"/>
            <a:ext cx="646546" cy="64654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A9DC024-B952-43C4-8FE5-3B05B46A11AA}"/>
              </a:ext>
            </a:extLst>
          </p:cNvPr>
          <p:cNvSpPr/>
          <p:nvPr/>
        </p:nvSpPr>
        <p:spPr>
          <a:xfrm>
            <a:off x="7326744" y="3029086"/>
            <a:ext cx="646546" cy="64654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E18E5B0-3C25-4A43-90B6-42D1FD4A0FA0}"/>
              </a:ext>
            </a:extLst>
          </p:cNvPr>
          <p:cNvSpPr/>
          <p:nvPr/>
        </p:nvSpPr>
        <p:spPr>
          <a:xfrm>
            <a:off x="8031017" y="3029086"/>
            <a:ext cx="646546" cy="64654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D514E57-F79E-40BA-BD15-7A7A3E6FACF3}"/>
              </a:ext>
            </a:extLst>
          </p:cNvPr>
          <p:cNvSpPr/>
          <p:nvPr/>
        </p:nvSpPr>
        <p:spPr>
          <a:xfrm>
            <a:off x="8756071" y="3029187"/>
            <a:ext cx="646546" cy="64654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DF7C8F7-F0B2-49B7-8BD1-C17286727380}"/>
              </a:ext>
            </a:extLst>
          </p:cNvPr>
          <p:cNvSpPr/>
          <p:nvPr/>
        </p:nvSpPr>
        <p:spPr>
          <a:xfrm>
            <a:off x="9444733" y="3029086"/>
            <a:ext cx="646546" cy="64654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419C0CF-98C7-4BDA-BE99-79D1AF0DBD58}"/>
              </a:ext>
            </a:extLst>
          </p:cNvPr>
          <p:cNvSpPr/>
          <p:nvPr/>
        </p:nvSpPr>
        <p:spPr>
          <a:xfrm>
            <a:off x="6622470" y="3739841"/>
            <a:ext cx="646546" cy="64654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52D874C-F36E-42E8-A28C-9997276DB291}"/>
              </a:ext>
            </a:extLst>
          </p:cNvPr>
          <p:cNvSpPr/>
          <p:nvPr/>
        </p:nvSpPr>
        <p:spPr>
          <a:xfrm>
            <a:off x="6622322" y="4450596"/>
            <a:ext cx="646546" cy="64654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896FDE5-C2F6-40AD-BAE4-78CEE156061F}"/>
              </a:ext>
            </a:extLst>
          </p:cNvPr>
          <p:cNvSpPr/>
          <p:nvPr/>
        </p:nvSpPr>
        <p:spPr>
          <a:xfrm>
            <a:off x="6622322" y="5161351"/>
            <a:ext cx="646546" cy="64654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463989E-22EE-4B28-AAD8-AAD108C8BC19}"/>
              </a:ext>
            </a:extLst>
          </p:cNvPr>
          <p:cNvSpPr/>
          <p:nvPr/>
        </p:nvSpPr>
        <p:spPr>
          <a:xfrm>
            <a:off x="7326744" y="3739841"/>
            <a:ext cx="646546" cy="64654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2BCB8F0-6882-49C7-B637-BD4376929391}"/>
              </a:ext>
            </a:extLst>
          </p:cNvPr>
          <p:cNvSpPr/>
          <p:nvPr/>
        </p:nvSpPr>
        <p:spPr>
          <a:xfrm>
            <a:off x="8031017" y="3729269"/>
            <a:ext cx="646546" cy="646546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97584F2-167F-4FB2-BA35-5563137D12F6}"/>
              </a:ext>
            </a:extLst>
          </p:cNvPr>
          <p:cNvSpPr/>
          <p:nvPr/>
        </p:nvSpPr>
        <p:spPr>
          <a:xfrm>
            <a:off x="8756071" y="3739841"/>
            <a:ext cx="646546" cy="64654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9AC1E5D4-1D69-45FA-B82E-FDFA63AA7C1F}"/>
              </a:ext>
            </a:extLst>
          </p:cNvPr>
          <p:cNvSpPr/>
          <p:nvPr/>
        </p:nvSpPr>
        <p:spPr>
          <a:xfrm>
            <a:off x="9460344" y="3739841"/>
            <a:ext cx="646546" cy="64654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72EA54EF-57E6-4AFF-A704-0263C2422AD4}"/>
              </a:ext>
            </a:extLst>
          </p:cNvPr>
          <p:cNvSpPr/>
          <p:nvPr/>
        </p:nvSpPr>
        <p:spPr>
          <a:xfrm>
            <a:off x="7326744" y="4450596"/>
            <a:ext cx="646546" cy="64654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B5C480BC-5113-4A7B-9FFD-DFB442289B0C}"/>
              </a:ext>
            </a:extLst>
          </p:cNvPr>
          <p:cNvSpPr/>
          <p:nvPr/>
        </p:nvSpPr>
        <p:spPr>
          <a:xfrm>
            <a:off x="8035635" y="4450596"/>
            <a:ext cx="646546" cy="64654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6DF876A7-7B76-4E5B-A3C3-B69D7D0BFB6D}"/>
              </a:ext>
            </a:extLst>
          </p:cNvPr>
          <p:cNvSpPr/>
          <p:nvPr/>
        </p:nvSpPr>
        <p:spPr>
          <a:xfrm>
            <a:off x="8756071" y="4455416"/>
            <a:ext cx="646546" cy="64654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33C2F044-3A05-402A-9B0F-2CCDDD1D57BF}"/>
              </a:ext>
            </a:extLst>
          </p:cNvPr>
          <p:cNvSpPr/>
          <p:nvPr/>
        </p:nvSpPr>
        <p:spPr>
          <a:xfrm>
            <a:off x="7326744" y="5161351"/>
            <a:ext cx="646546" cy="64654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C8E47037-5314-4D28-B139-5DE084FE8F84}"/>
              </a:ext>
            </a:extLst>
          </p:cNvPr>
          <p:cNvSpPr/>
          <p:nvPr/>
        </p:nvSpPr>
        <p:spPr>
          <a:xfrm>
            <a:off x="8031017" y="5158437"/>
            <a:ext cx="646546" cy="64654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A105E6C1-E303-4E21-A86A-B02F6CC625A9}"/>
              </a:ext>
            </a:extLst>
          </p:cNvPr>
          <p:cNvSpPr/>
          <p:nvPr/>
        </p:nvSpPr>
        <p:spPr>
          <a:xfrm>
            <a:off x="8735290" y="5158437"/>
            <a:ext cx="646546" cy="64654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7BAF3FB-2EEA-4EFD-8F93-84DA55F15E79}"/>
              </a:ext>
            </a:extLst>
          </p:cNvPr>
          <p:cNvSpPr/>
          <p:nvPr/>
        </p:nvSpPr>
        <p:spPr>
          <a:xfrm>
            <a:off x="9446489" y="4439330"/>
            <a:ext cx="646546" cy="64654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9953B867-88E0-4F0C-8B1D-A0868774CBBD}"/>
              </a:ext>
            </a:extLst>
          </p:cNvPr>
          <p:cNvSpPr/>
          <p:nvPr/>
        </p:nvSpPr>
        <p:spPr>
          <a:xfrm>
            <a:off x="9439563" y="5158437"/>
            <a:ext cx="646546" cy="64654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2CA68AEB-CB06-4507-A253-039E1CC1E956}"/>
              </a:ext>
            </a:extLst>
          </p:cNvPr>
          <p:cNvSpPr/>
          <p:nvPr/>
        </p:nvSpPr>
        <p:spPr>
          <a:xfrm>
            <a:off x="6729655" y="2442433"/>
            <a:ext cx="3265984" cy="3265984"/>
          </a:xfrm>
          <a:prstGeom prst="ellipse">
            <a:avLst/>
          </a:prstGeom>
          <a:solidFill>
            <a:srgbClr val="FFFF00">
              <a:alpha val="42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7E42B08B-BDEA-4770-999C-70F016078A56}"/>
              </a:ext>
            </a:extLst>
          </p:cNvPr>
          <p:cNvCxnSpPr>
            <a:cxnSpLocks/>
            <a:endCxn id="37" idx="1"/>
          </p:cNvCxnSpPr>
          <p:nvPr/>
        </p:nvCxnSpPr>
        <p:spPr>
          <a:xfrm flipH="1" flipV="1">
            <a:off x="7207947" y="2920725"/>
            <a:ext cx="1154700" cy="115470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50876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8B8FA-E6B8-4D49-9AF6-AB4174607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363" y="161925"/>
            <a:ext cx="10515600" cy="780629"/>
          </a:xfrm>
        </p:spPr>
        <p:txBody>
          <a:bodyPr>
            <a:normAutofit/>
          </a:bodyPr>
          <a:lstStyle/>
          <a:p>
            <a:r>
              <a:rPr lang="en-US" dirty="0"/>
              <a:t>Input Layer</a:t>
            </a:r>
          </a:p>
        </p:txBody>
      </p:sp>
      <p:pic>
        <p:nvPicPr>
          <p:cNvPr id="2050" name="Picture 2" descr="Scatterplot3d - R software and data visualization">
            <a:extLst>
              <a:ext uri="{FF2B5EF4-FFF2-40B4-BE49-F238E27FC236}">
                <a16:creationId xmlns:a16="http://schemas.microsoft.com/office/drawing/2014/main" id="{B9F612D0-00EB-4A26-B3BB-930A9EAC50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18720" r="6632" b="10572"/>
          <a:stretch/>
        </p:blipFill>
        <p:spPr bwMode="auto">
          <a:xfrm>
            <a:off x="6440896" y="2115128"/>
            <a:ext cx="4790522" cy="3731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CA962A-DD90-48DF-93A5-CD88B4FB8627}"/>
              </a:ext>
            </a:extLst>
          </p:cNvPr>
          <p:cNvSpPr txBox="1"/>
          <p:nvPr/>
        </p:nvSpPr>
        <p:spPr>
          <a:xfrm>
            <a:off x="838200" y="2087420"/>
            <a:ext cx="508992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 a given observation, </a:t>
            </a:r>
            <a:r>
              <a:rPr lang="en-US" b="1" dirty="0"/>
              <a:t>u</a:t>
            </a:r>
            <a:r>
              <a:rPr lang="en-US" dirty="0"/>
              <a:t>, there are three variables:</a:t>
            </a:r>
          </a:p>
          <a:p>
            <a:r>
              <a:rPr lang="en-US" dirty="0" err="1"/>
              <a:t>Sepal.Length</a:t>
            </a:r>
            <a:r>
              <a:rPr lang="en-US" dirty="0"/>
              <a:t> -&gt; x</a:t>
            </a:r>
          </a:p>
          <a:p>
            <a:r>
              <a:rPr lang="en-US" dirty="0" err="1"/>
              <a:t>Sepal.Width</a:t>
            </a:r>
            <a:r>
              <a:rPr lang="en-US" dirty="0"/>
              <a:t> -&gt; y</a:t>
            </a:r>
          </a:p>
          <a:p>
            <a:r>
              <a:rPr lang="en-US" dirty="0" err="1"/>
              <a:t>Petal.Length</a:t>
            </a:r>
            <a:r>
              <a:rPr lang="en-US" dirty="0"/>
              <a:t> -&gt; z</a:t>
            </a: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4261473-CE12-4D2A-AA46-13F9CA754062}"/>
                  </a:ext>
                </a:extLst>
              </p:cNvPr>
              <p:cNvSpPr txBox="1"/>
              <p:nvPr/>
            </p:nvSpPr>
            <p:spPr>
              <a:xfrm>
                <a:off x="2198255" y="4296012"/>
                <a:ext cx="811119" cy="71840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4261473-CE12-4D2A-AA46-13F9CA7540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8255" y="4296012"/>
                <a:ext cx="811119" cy="71840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295D4A3-68D2-436F-A860-DED5D21CC503}"/>
                  </a:ext>
                </a:extLst>
              </p:cNvPr>
              <p:cNvSpPr txBox="1"/>
              <p:nvPr/>
            </p:nvSpPr>
            <p:spPr>
              <a:xfrm>
                <a:off x="3017802" y="4296012"/>
                <a:ext cx="702820" cy="7332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295D4A3-68D2-436F-A860-DED5D21CC5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7802" y="4296012"/>
                <a:ext cx="702820" cy="73327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61019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8B8FA-E6B8-4D49-9AF6-AB4174607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545" y="88034"/>
            <a:ext cx="10515600" cy="780629"/>
          </a:xfrm>
        </p:spPr>
        <p:txBody>
          <a:bodyPr>
            <a:normAutofit/>
          </a:bodyPr>
          <a:lstStyle/>
          <a:p>
            <a:r>
              <a:rPr lang="en-US" dirty="0"/>
              <a:t>Learning Process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9364C5-1C6F-4F8B-88F8-B91001496B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0088" y="1791132"/>
            <a:ext cx="3857625" cy="47720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3E62471-D863-4F5E-BDFC-80A3558616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2064" y="1591107"/>
            <a:ext cx="3886200" cy="497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352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8B8FA-E6B8-4D49-9AF6-AB4174607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073" y="156631"/>
            <a:ext cx="10515600" cy="780629"/>
          </a:xfrm>
        </p:spPr>
        <p:txBody>
          <a:bodyPr>
            <a:normAutofit/>
          </a:bodyPr>
          <a:lstStyle/>
          <a:p>
            <a:r>
              <a:rPr lang="en-US" dirty="0"/>
              <a:t>Learning Process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A4D774-3444-4845-9740-3B1515A8DE20}"/>
              </a:ext>
            </a:extLst>
          </p:cNvPr>
          <p:cNvSpPr txBox="1"/>
          <p:nvPr/>
        </p:nvSpPr>
        <p:spPr>
          <a:xfrm>
            <a:off x="1052946" y="2189018"/>
            <a:ext cx="43133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Step 1: Randomly position the grid’s nodes in the data space.</a:t>
            </a:r>
          </a:p>
        </p:txBody>
      </p:sp>
      <p:pic>
        <p:nvPicPr>
          <p:cNvPr id="5" name="Picture 2" descr="Scatterplot3d - R software and data visualization">
            <a:extLst>
              <a:ext uri="{FF2B5EF4-FFF2-40B4-BE49-F238E27FC236}">
                <a16:creationId xmlns:a16="http://schemas.microsoft.com/office/drawing/2014/main" id="{221010BD-5A1D-4C47-AB7E-56077BE842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18720" r="6632" b="10572"/>
          <a:stretch/>
        </p:blipFill>
        <p:spPr bwMode="auto">
          <a:xfrm>
            <a:off x="6440896" y="2115128"/>
            <a:ext cx="4790522" cy="3731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C87F672-3660-4C6B-8465-31C5CC820D95}"/>
              </a:ext>
            </a:extLst>
          </p:cNvPr>
          <p:cNvSpPr/>
          <p:nvPr/>
        </p:nvSpPr>
        <p:spPr>
          <a:xfrm>
            <a:off x="8231678" y="3153641"/>
            <a:ext cx="101600" cy="1016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3F297A4-3CBC-4203-8CE6-AE0ADE53FEB0}"/>
              </a:ext>
            </a:extLst>
          </p:cNvPr>
          <p:cNvSpPr/>
          <p:nvPr/>
        </p:nvSpPr>
        <p:spPr>
          <a:xfrm>
            <a:off x="9176558" y="3204441"/>
            <a:ext cx="101600" cy="1016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217774F-EB76-4105-9329-48C52040A193}"/>
              </a:ext>
            </a:extLst>
          </p:cNvPr>
          <p:cNvSpPr/>
          <p:nvPr/>
        </p:nvSpPr>
        <p:spPr>
          <a:xfrm>
            <a:off x="7911638" y="3879273"/>
            <a:ext cx="101600" cy="1016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167BCB5-DDC5-47AA-BFF2-0D0B69D4EB30}"/>
              </a:ext>
            </a:extLst>
          </p:cNvPr>
          <p:cNvSpPr/>
          <p:nvPr/>
        </p:nvSpPr>
        <p:spPr>
          <a:xfrm>
            <a:off x="8785357" y="3980873"/>
            <a:ext cx="101600" cy="1016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48A01AC-9425-4C0A-8BE1-A95CFD51BAF7}"/>
              </a:ext>
            </a:extLst>
          </p:cNvPr>
          <p:cNvSpPr/>
          <p:nvPr/>
        </p:nvSpPr>
        <p:spPr>
          <a:xfrm>
            <a:off x="7629698" y="3488921"/>
            <a:ext cx="101600" cy="1016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2E3F9CF-498C-46E3-9C03-F18727D14C68}"/>
              </a:ext>
            </a:extLst>
          </p:cNvPr>
          <p:cNvSpPr/>
          <p:nvPr/>
        </p:nvSpPr>
        <p:spPr>
          <a:xfrm>
            <a:off x="8886957" y="2775527"/>
            <a:ext cx="101600" cy="1016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239F42C-565C-4754-9EDF-B94477CAAC75}"/>
              </a:ext>
            </a:extLst>
          </p:cNvPr>
          <p:cNvSpPr/>
          <p:nvPr/>
        </p:nvSpPr>
        <p:spPr>
          <a:xfrm>
            <a:off x="8643158" y="3387321"/>
            <a:ext cx="101600" cy="1016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3B9D62A-4EA4-4A19-9C96-1C7FDE474099}"/>
              </a:ext>
            </a:extLst>
          </p:cNvPr>
          <p:cNvSpPr/>
          <p:nvPr/>
        </p:nvSpPr>
        <p:spPr>
          <a:xfrm>
            <a:off x="8380268" y="3590521"/>
            <a:ext cx="101600" cy="1016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6AD3D63-68A6-4560-A7A7-C68C7D56391D}"/>
              </a:ext>
            </a:extLst>
          </p:cNvPr>
          <p:cNvSpPr/>
          <p:nvPr/>
        </p:nvSpPr>
        <p:spPr>
          <a:xfrm>
            <a:off x="9571528" y="3879273"/>
            <a:ext cx="101600" cy="1016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13605C0-D233-4A3F-BEB4-71CD4654646B}"/>
              </a:ext>
            </a:extLst>
          </p:cNvPr>
          <p:cNvSpPr/>
          <p:nvPr/>
        </p:nvSpPr>
        <p:spPr>
          <a:xfrm>
            <a:off x="8431068" y="4468091"/>
            <a:ext cx="101600" cy="1016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759B205-5CCD-4343-8F88-9F7C538504FA}"/>
              </a:ext>
            </a:extLst>
          </p:cNvPr>
          <p:cNvSpPr/>
          <p:nvPr/>
        </p:nvSpPr>
        <p:spPr>
          <a:xfrm>
            <a:off x="7792184" y="4518891"/>
            <a:ext cx="101600" cy="1016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9851A2A-5456-4D9A-8D39-36A667B165FB}"/>
              </a:ext>
            </a:extLst>
          </p:cNvPr>
          <p:cNvSpPr/>
          <p:nvPr/>
        </p:nvSpPr>
        <p:spPr>
          <a:xfrm>
            <a:off x="9665046" y="3265277"/>
            <a:ext cx="101600" cy="1016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E505672-3676-43EF-AA7D-11F3EA39A3C9}"/>
              </a:ext>
            </a:extLst>
          </p:cNvPr>
          <p:cNvSpPr/>
          <p:nvPr/>
        </p:nvSpPr>
        <p:spPr>
          <a:xfrm>
            <a:off x="8972855" y="3692121"/>
            <a:ext cx="101600" cy="1016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6674DC3-51C3-46D1-A41A-996A04F8FED2}"/>
              </a:ext>
            </a:extLst>
          </p:cNvPr>
          <p:cNvSpPr/>
          <p:nvPr/>
        </p:nvSpPr>
        <p:spPr>
          <a:xfrm>
            <a:off x="8011506" y="3366877"/>
            <a:ext cx="101600" cy="1016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A6AFA3A-F5A0-4DEF-A81D-11A784DE6C20}"/>
              </a:ext>
            </a:extLst>
          </p:cNvPr>
          <p:cNvSpPr/>
          <p:nvPr/>
        </p:nvSpPr>
        <p:spPr>
          <a:xfrm>
            <a:off x="8968352" y="4526742"/>
            <a:ext cx="101600" cy="1016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E70A8B1-20CF-4944-9670-D1C19D4EF2DC}"/>
              </a:ext>
            </a:extLst>
          </p:cNvPr>
          <p:cNvSpPr/>
          <p:nvPr/>
        </p:nvSpPr>
        <p:spPr>
          <a:xfrm>
            <a:off x="8321386" y="4081310"/>
            <a:ext cx="101600" cy="1016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9C310A1-E5DD-496E-9107-CD507B7C8F5A}"/>
              </a:ext>
            </a:extLst>
          </p:cNvPr>
          <p:cNvCxnSpPr>
            <a:cxnSpLocks/>
            <a:endCxn id="8" idx="1"/>
          </p:cNvCxnSpPr>
          <p:nvPr/>
        </p:nvCxnSpPr>
        <p:spPr>
          <a:xfrm>
            <a:off x="7680960" y="3550920"/>
            <a:ext cx="245557" cy="34323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58699C9-B8D4-4FFB-906C-D4E0DB3DEFA8}"/>
              </a:ext>
            </a:extLst>
          </p:cNvPr>
          <p:cNvCxnSpPr>
            <a:cxnSpLocks/>
          </p:cNvCxnSpPr>
          <p:nvPr/>
        </p:nvCxnSpPr>
        <p:spPr>
          <a:xfrm flipV="1">
            <a:off x="7680960" y="3258820"/>
            <a:ext cx="1546860" cy="28759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9AC3143-A280-437C-9CC0-680B59FFF8D6}"/>
              </a:ext>
            </a:extLst>
          </p:cNvPr>
          <p:cNvCxnSpPr>
            <a:cxnSpLocks/>
          </p:cNvCxnSpPr>
          <p:nvPr/>
        </p:nvCxnSpPr>
        <p:spPr>
          <a:xfrm flipV="1">
            <a:off x="8427720" y="3324860"/>
            <a:ext cx="1292860" cy="32258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0956213-024D-4ADF-A12C-8692EEDC9E91}"/>
              </a:ext>
            </a:extLst>
          </p:cNvPr>
          <p:cNvCxnSpPr>
            <a:cxnSpLocks/>
          </p:cNvCxnSpPr>
          <p:nvPr/>
        </p:nvCxnSpPr>
        <p:spPr>
          <a:xfrm flipV="1">
            <a:off x="8475980" y="3327400"/>
            <a:ext cx="1247140" cy="119888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6CC3631-B6D7-4C01-9DF1-BC0116684C55}"/>
              </a:ext>
            </a:extLst>
          </p:cNvPr>
          <p:cNvCxnSpPr>
            <a:cxnSpLocks/>
          </p:cNvCxnSpPr>
          <p:nvPr/>
        </p:nvCxnSpPr>
        <p:spPr>
          <a:xfrm>
            <a:off x="8293100" y="3213100"/>
            <a:ext cx="1330960" cy="7188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52EA3FFC-8F86-4EA4-A88B-4C5974A4ACA8}"/>
              </a:ext>
            </a:extLst>
          </p:cNvPr>
          <p:cNvCxnSpPr>
            <a:cxnSpLocks/>
          </p:cNvCxnSpPr>
          <p:nvPr/>
        </p:nvCxnSpPr>
        <p:spPr>
          <a:xfrm flipH="1">
            <a:off x="7843520" y="4137660"/>
            <a:ext cx="520700" cy="4445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2B53E7FD-7FF2-41FC-9E8C-60B3688ED48F}"/>
              </a:ext>
            </a:extLst>
          </p:cNvPr>
          <p:cNvCxnSpPr>
            <a:cxnSpLocks/>
          </p:cNvCxnSpPr>
          <p:nvPr/>
        </p:nvCxnSpPr>
        <p:spPr>
          <a:xfrm flipH="1" flipV="1">
            <a:off x="8061960" y="3434080"/>
            <a:ext cx="957580" cy="114554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8F097A94-C654-4CAE-9043-B1D0109C3F7D}"/>
              </a:ext>
            </a:extLst>
          </p:cNvPr>
          <p:cNvCxnSpPr>
            <a:cxnSpLocks/>
          </p:cNvCxnSpPr>
          <p:nvPr/>
        </p:nvCxnSpPr>
        <p:spPr>
          <a:xfrm flipH="1">
            <a:off x="7960360" y="3746500"/>
            <a:ext cx="1071880" cy="1854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FFDD410A-4CA6-4E41-A1D7-7C0EE0F990C8}"/>
              </a:ext>
            </a:extLst>
          </p:cNvPr>
          <p:cNvCxnSpPr>
            <a:cxnSpLocks/>
          </p:cNvCxnSpPr>
          <p:nvPr/>
        </p:nvCxnSpPr>
        <p:spPr>
          <a:xfrm flipH="1">
            <a:off x="8836660" y="3751580"/>
            <a:ext cx="187960" cy="26416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4775A519-B918-4807-BDEF-D915A430C4D7}"/>
              </a:ext>
            </a:extLst>
          </p:cNvPr>
          <p:cNvCxnSpPr>
            <a:cxnSpLocks/>
          </p:cNvCxnSpPr>
          <p:nvPr/>
        </p:nvCxnSpPr>
        <p:spPr>
          <a:xfrm flipH="1" flipV="1">
            <a:off x="8265160" y="3215640"/>
            <a:ext cx="769620" cy="53086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11130278-D6FA-4AD8-BC4B-6E0D577C52B4}"/>
              </a:ext>
            </a:extLst>
          </p:cNvPr>
          <p:cNvCxnSpPr>
            <a:cxnSpLocks/>
          </p:cNvCxnSpPr>
          <p:nvPr/>
        </p:nvCxnSpPr>
        <p:spPr>
          <a:xfrm flipV="1">
            <a:off x="8369300" y="3931920"/>
            <a:ext cx="1247140" cy="1981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DDAD8BDB-467B-4AAD-9C51-E0C15C63AAB1}"/>
              </a:ext>
            </a:extLst>
          </p:cNvPr>
          <p:cNvCxnSpPr>
            <a:cxnSpLocks/>
          </p:cNvCxnSpPr>
          <p:nvPr/>
        </p:nvCxnSpPr>
        <p:spPr>
          <a:xfrm flipV="1">
            <a:off x="7957820" y="3261360"/>
            <a:ext cx="1280160" cy="67056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48612A8B-1C3D-4395-B648-51043DB7266F}"/>
              </a:ext>
            </a:extLst>
          </p:cNvPr>
          <p:cNvCxnSpPr>
            <a:cxnSpLocks/>
          </p:cNvCxnSpPr>
          <p:nvPr/>
        </p:nvCxnSpPr>
        <p:spPr>
          <a:xfrm flipH="1" flipV="1">
            <a:off x="8422640" y="3655060"/>
            <a:ext cx="63500" cy="8636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B530B0A1-63F5-4AE0-8C9C-F45ED1AE04FE}"/>
              </a:ext>
            </a:extLst>
          </p:cNvPr>
          <p:cNvCxnSpPr>
            <a:cxnSpLocks/>
          </p:cNvCxnSpPr>
          <p:nvPr/>
        </p:nvCxnSpPr>
        <p:spPr>
          <a:xfrm flipH="1" flipV="1">
            <a:off x="8285480" y="3200400"/>
            <a:ext cx="723900" cy="139446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DA3EAD5F-9F51-42FD-9C72-6A181C150927}"/>
              </a:ext>
            </a:extLst>
          </p:cNvPr>
          <p:cNvCxnSpPr>
            <a:cxnSpLocks/>
          </p:cNvCxnSpPr>
          <p:nvPr/>
        </p:nvCxnSpPr>
        <p:spPr>
          <a:xfrm flipH="1" flipV="1">
            <a:off x="7670800" y="3561080"/>
            <a:ext cx="187960" cy="9982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02207B80-8CF6-4138-9F0A-DBDEA6122082}"/>
              </a:ext>
            </a:extLst>
          </p:cNvPr>
          <p:cNvCxnSpPr>
            <a:cxnSpLocks/>
          </p:cNvCxnSpPr>
          <p:nvPr/>
        </p:nvCxnSpPr>
        <p:spPr>
          <a:xfrm flipH="1" flipV="1">
            <a:off x="7680960" y="3550920"/>
            <a:ext cx="1155700" cy="48006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4ADBE669-2A9F-4414-BFD9-76C93F20BB93}"/>
              </a:ext>
            </a:extLst>
          </p:cNvPr>
          <p:cNvCxnSpPr>
            <a:cxnSpLocks/>
          </p:cNvCxnSpPr>
          <p:nvPr/>
        </p:nvCxnSpPr>
        <p:spPr>
          <a:xfrm flipH="1">
            <a:off x="8376920" y="2824480"/>
            <a:ext cx="561340" cy="129794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D6ED38F6-BD2C-43DF-A340-76A161F15ACD}"/>
              </a:ext>
            </a:extLst>
          </p:cNvPr>
          <p:cNvCxnSpPr>
            <a:cxnSpLocks/>
          </p:cNvCxnSpPr>
          <p:nvPr/>
        </p:nvCxnSpPr>
        <p:spPr>
          <a:xfrm>
            <a:off x="8933180" y="2827020"/>
            <a:ext cx="96520" cy="9271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7433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8B8FA-E6B8-4D49-9AF6-AB4174607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782" y="115743"/>
            <a:ext cx="10515600" cy="780629"/>
          </a:xfrm>
        </p:spPr>
        <p:txBody>
          <a:bodyPr>
            <a:normAutofit/>
          </a:bodyPr>
          <a:lstStyle/>
          <a:p>
            <a:r>
              <a:rPr lang="en-US" dirty="0"/>
              <a:t>Learning Process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A4D774-3444-4845-9740-3B1515A8DE20}"/>
              </a:ext>
            </a:extLst>
          </p:cNvPr>
          <p:cNvSpPr txBox="1"/>
          <p:nvPr/>
        </p:nvSpPr>
        <p:spPr>
          <a:xfrm>
            <a:off x="1052946" y="2189018"/>
            <a:ext cx="43133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Step 2: Select one data point, either randomly or systematically cycling through the dataset in order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889276-8826-45DA-8772-9D742C533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3636" y="1637289"/>
            <a:ext cx="3886200" cy="49720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1B8049B-39C4-4DE3-8C83-A4A2A3BE35AA}"/>
              </a:ext>
            </a:extLst>
          </p:cNvPr>
          <p:cNvSpPr txBox="1"/>
          <p:nvPr/>
        </p:nvSpPr>
        <p:spPr>
          <a:xfrm>
            <a:off x="5698834" y="2177329"/>
            <a:ext cx="1342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 point </a:t>
            </a:r>
            <a:r>
              <a:rPr lang="en-US" b="1" dirty="0"/>
              <a:t>u</a:t>
            </a:r>
            <a:endParaRPr lang="en-US" dirty="0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A9C857B4-5373-47AD-943A-4C7914A7B5DE}"/>
              </a:ext>
            </a:extLst>
          </p:cNvPr>
          <p:cNvSpPr/>
          <p:nvPr/>
        </p:nvSpPr>
        <p:spPr>
          <a:xfrm rot="5400000">
            <a:off x="6120950" y="2694443"/>
            <a:ext cx="498764" cy="203201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1100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8B8FA-E6B8-4D49-9AF6-AB4174607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837" y="177788"/>
            <a:ext cx="10515600" cy="780629"/>
          </a:xfrm>
        </p:spPr>
        <p:txBody>
          <a:bodyPr>
            <a:normAutofit/>
          </a:bodyPr>
          <a:lstStyle/>
          <a:p>
            <a:r>
              <a:rPr lang="en-US" dirty="0"/>
              <a:t>Learning Process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A4D774-3444-4845-9740-3B1515A8DE20}"/>
              </a:ext>
            </a:extLst>
          </p:cNvPr>
          <p:cNvSpPr txBox="1"/>
          <p:nvPr/>
        </p:nvSpPr>
        <p:spPr>
          <a:xfrm>
            <a:off x="1052946" y="2189018"/>
            <a:ext cx="43133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Step 3: Find the node that is closest to the chosen data point. This node is called the Best Matching Unit (BMU).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6F4048-0159-46A5-B1D2-2251F203DD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8742" y="1551709"/>
            <a:ext cx="1830268" cy="18772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1E7B5D-FF31-4623-9256-822CEC9BD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4138" y="1551710"/>
            <a:ext cx="1844546" cy="18772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A41EDE-C29C-4460-B613-667BFACDA2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3876" y="3834955"/>
            <a:ext cx="4431083" cy="27734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CCD5C8E-7FA2-4B4E-B4FB-AD9C1B79B4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43812" y="1551709"/>
            <a:ext cx="1805087" cy="1877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509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8B8FA-E6B8-4D49-9AF6-AB4174607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764" y="148912"/>
            <a:ext cx="10515600" cy="780629"/>
          </a:xfrm>
        </p:spPr>
        <p:txBody>
          <a:bodyPr>
            <a:normAutofit/>
          </a:bodyPr>
          <a:lstStyle/>
          <a:p>
            <a:r>
              <a:rPr lang="en-US" dirty="0"/>
              <a:t>Learning Process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A4D774-3444-4845-9740-3B1515A8DE20}"/>
              </a:ext>
            </a:extLst>
          </p:cNvPr>
          <p:cNvSpPr txBox="1"/>
          <p:nvPr/>
        </p:nvSpPr>
        <p:spPr>
          <a:xfrm>
            <a:off x="1052946" y="2189018"/>
            <a:ext cx="431338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Step 4: Move the BMU closer to that data point. The distance moved by the BMU is determined by a </a:t>
            </a:r>
            <a:r>
              <a:rPr lang="en-US" sz="2400" i="1" dirty="0"/>
              <a:t>learning rate</a:t>
            </a:r>
            <a:r>
              <a:rPr lang="en-US" sz="2400" dirty="0"/>
              <a:t>, which decreases after each iteration.</a:t>
            </a:r>
          </a:p>
        </p:txBody>
      </p:sp>
      <p:pic>
        <p:nvPicPr>
          <p:cNvPr id="9" name="Picture 2" descr="https://upload.wikimedia.org/wikipedia/commons/thumb/9/91/Somtraining.svg/500px-Somtraining.svg.png">
            <a:extLst>
              <a:ext uri="{FF2B5EF4-FFF2-40B4-BE49-F238E27FC236}">
                <a16:creationId xmlns:a16="http://schemas.microsoft.com/office/drawing/2014/main" id="{C6FF16A6-663A-4F92-9D87-36D46F2DD3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054"/>
          <a:stretch/>
        </p:blipFill>
        <p:spPr bwMode="auto">
          <a:xfrm>
            <a:off x="6003636" y="2762439"/>
            <a:ext cx="5535310" cy="2493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E8659845-D38D-4F01-810F-C52F6E440B0E}"/>
              </a:ext>
            </a:extLst>
          </p:cNvPr>
          <p:cNvSpPr/>
          <p:nvPr/>
        </p:nvSpPr>
        <p:spPr>
          <a:xfrm>
            <a:off x="8506691" y="3768436"/>
            <a:ext cx="628073" cy="5172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73BF9ABD-811D-4D2E-AF43-27F6B3BC750A}"/>
              </a:ext>
            </a:extLst>
          </p:cNvPr>
          <p:cNvSpPr/>
          <p:nvPr/>
        </p:nvSpPr>
        <p:spPr>
          <a:xfrm rot="16710343">
            <a:off x="6825673" y="4543053"/>
            <a:ext cx="858982" cy="267942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E2DB82DB-1B6F-4C95-914F-218B617D31F5}"/>
              </a:ext>
            </a:extLst>
          </p:cNvPr>
          <p:cNvSpPr/>
          <p:nvPr/>
        </p:nvSpPr>
        <p:spPr>
          <a:xfrm rot="16710343">
            <a:off x="10330873" y="4811377"/>
            <a:ext cx="858982" cy="267942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339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8B8FA-E6B8-4D49-9AF6-AB4174607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073" y="150655"/>
            <a:ext cx="10515600" cy="780629"/>
          </a:xfrm>
        </p:spPr>
        <p:txBody>
          <a:bodyPr>
            <a:normAutofit/>
          </a:bodyPr>
          <a:lstStyle/>
          <a:p>
            <a:r>
              <a:rPr lang="en-US" dirty="0"/>
              <a:t>Learning Process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A4D774-3444-4845-9740-3B1515A8DE20}"/>
              </a:ext>
            </a:extLst>
          </p:cNvPr>
          <p:cNvSpPr txBox="1"/>
          <p:nvPr/>
        </p:nvSpPr>
        <p:spPr>
          <a:xfrm>
            <a:off x="1052946" y="2189018"/>
            <a:ext cx="431338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Step 5: Move the BMU’s neighbors closer to that data point as well, with farther away neighbors moving less. Neighbors are identified using a radius around the BMU, and the value for this radius decreases after each iteration.</a:t>
            </a:r>
          </a:p>
        </p:txBody>
      </p:sp>
      <p:pic>
        <p:nvPicPr>
          <p:cNvPr id="9" name="Picture 2" descr="https://upload.wikimedia.org/wikipedia/commons/thumb/9/91/Somtraining.svg/500px-Somtraining.svg.png">
            <a:extLst>
              <a:ext uri="{FF2B5EF4-FFF2-40B4-BE49-F238E27FC236}">
                <a16:creationId xmlns:a16="http://schemas.microsoft.com/office/drawing/2014/main" id="{C6FF16A6-663A-4F92-9D87-36D46F2DD3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054"/>
          <a:stretch/>
        </p:blipFill>
        <p:spPr bwMode="auto">
          <a:xfrm>
            <a:off x="6003636" y="2762439"/>
            <a:ext cx="5535310" cy="2493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E8659845-D38D-4F01-810F-C52F6E440B0E}"/>
              </a:ext>
            </a:extLst>
          </p:cNvPr>
          <p:cNvSpPr/>
          <p:nvPr/>
        </p:nvSpPr>
        <p:spPr>
          <a:xfrm>
            <a:off x="8506691" y="3768436"/>
            <a:ext cx="628073" cy="5172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73BF9ABD-811D-4D2E-AF43-27F6B3BC750A}"/>
              </a:ext>
            </a:extLst>
          </p:cNvPr>
          <p:cNvSpPr/>
          <p:nvPr/>
        </p:nvSpPr>
        <p:spPr>
          <a:xfrm rot="16710343">
            <a:off x="6557819" y="4506108"/>
            <a:ext cx="858982" cy="26794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E2DB82DB-1B6F-4C95-914F-218B617D31F5}"/>
              </a:ext>
            </a:extLst>
          </p:cNvPr>
          <p:cNvSpPr/>
          <p:nvPr/>
        </p:nvSpPr>
        <p:spPr>
          <a:xfrm rot="16710343">
            <a:off x="9924473" y="4677024"/>
            <a:ext cx="858982" cy="26794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C42B71A7-FBAB-492C-BD0A-7AC2B0E757CE}"/>
              </a:ext>
            </a:extLst>
          </p:cNvPr>
          <p:cNvSpPr/>
          <p:nvPr/>
        </p:nvSpPr>
        <p:spPr>
          <a:xfrm rot="7172050">
            <a:off x="7365615" y="3262902"/>
            <a:ext cx="858982" cy="267942"/>
          </a:xfrm>
          <a:prstGeom prst="right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184D171F-55C0-4D2F-8F32-5FBEF9EDCC6A}"/>
              </a:ext>
            </a:extLst>
          </p:cNvPr>
          <p:cNvSpPr/>
          <p:nvPr/>
        </p:nvSpPr>
        <p:spPr>
          <a:xfrm rot="3297501">
            <a:off x="6470755" y="3274064"/>
            <a:ext cx="858982" cy="267942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ECFB0433-5052-4B9B-B846-2B1695C8B27D}"/>
              </a:ext>
            </a:extLst>
          </p:cNvPr>
          <p:cNvSpPr/>
          <p:nvPr/>
        </p:nvSpPr>
        <p:spPr>
          <a:xfrm rot="7172050">
            <a:off x="10570883" y="3435312"/>
            <a:ext cx="858982" cy="267942"/>
          </a:xfrm>
          <a:prstGeom prst="right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BDD0274D-76C1-471D-89FE-743D40F109E6}"/>
              </a:ext>
            </a:extLst>
          </p:cNvPr>
          <p:cNvSpPr/>
          <p:nvPr/>
        </p:nvSpPr>
        <p:spPr>
          <a:xfrm rot="3297501">
            <a:off x="9764207" y="3435311"/>
            <a:ext cx="858982" cy="267942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506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8" grpId="0" animBg="1"/>
      <p:bldP spid="12" grpId="0" animBg="1"/>
      <p:bldP spid="13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8B8FA-E6B8-4D49-9AF6-AB4174607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127" y="166821"/>
            <a:ext cx="10515600" cy="780629"/>
          </a:xfrm>
        </p:spPr>
        <p:txBody>
          <a:bodyPr>
            <a:normAutofit/>
          </a:bodyPr>
          <a:lstStyle/>
          <a:p>
            <a:r>
              <a:rPr lang="en-US" dirty="0"/>
              <a:t>Learning Process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A4D774-3444-4845-9740-3B1515A8DE20}"/>
              </a:ext>
            </a:extLst>
          </p:cNvPr>
          <p:cNvSpPr txBox="1"/>
          <p:nvPr/>
        </p:nvSpPr>
        <p:spPr>
          <a:xfrm>
            <a:off x="1052946" y="2189018"/>
            <a:ext cx="43133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Step 6: Update the learning rate and BMU radius, before repeating Steps 1 to 4. Iterate these steps until positions of neurons have been stabilized.</a:t>
            </a:r>
          </a:p>
        </p:txBody>
      </p:sp>
      <p:pic>
        <p:nvPicPr>
          <p:cNvPr id="8194" name="Picture 2" descr="Image result for recycle symbol">
            <a:extLst>
              <a:ext uri="{FF2B5EF4-FFF2-40B4-BE49-F238E27FC236}">
                <a16:creationId xmlns:a16="http://schemas.microsoft.com/office/drawing/2014/main" id="{F15A77D8-E1FB-4006-9F7A-9BF5B0604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6635" y="1955155"/>
            <a:ext cx="4522756" cy="4345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81335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8B8FA-E6B8-4D49-9AF6-AB4174607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090" y="123380"/>
            <a:ext cx="10515600" cy="780629"/>
          </a:xfrm>
        </p:spPr>
        <p:txBody>
          <a:bodyPr>
            <a:normAutofit/>
          </a:bodyPr>
          <a:lstStyle/>
          <a:p>
            <a:r>
              <a:rPr lang="en-US" dirty="0"/>
              <a:t>SOM Learning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70BE73-7645-4E05-A85F-78D4F55183D6}"/>
              </a:ext>
            </a:extLst>
          </p:cNvPr>
          <p:cNvSpPr txBox="1"/>
          <p:nvPr/>
        </p:nvSpPr>
        <p:spPr>
          <a:xfrm>
            <a:off x="277090" y="1402438"/>
            <a:ext cx="2076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Self-Organizing Map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69F2F6-F351-4991-940D-9151C62BCC3E}"/>
              </a:ext>
            </a:extLst>
          </p:cNvPr>
          <p:cNvSpPr txBox="1"/>
          <p:nvPr/>
        </p:nvSpPr>
        <p:spPr>
          <a:xfrm>
            <a:off x="544425" y="1771770"/>
            <a:ext cx="483113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b="1" dirty="0"/>
              <a:t>Step 1</a:t>
            </a:r>
            <a:r>
              <a:rPr lang="en-US" sz="1600" dirty="0"/>
              <a:t>: Randomly position the grid’s neurons in the data space.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b="1" dirty="0"/>
              <a:t>Step 2</a:t>
            </a:r>
            <a:r>
              <a:rPr lang="en-US" sz="1600" dirty="0"/>
              <a:t>: Select one data point, either randomly or systematically cycling through the dataset in order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b="1" dirty="0"/>
              <a:t>Step 3</a:t>
            </a:r>
            <a:r>
              <a:rPr lang="en-US" sz="1600" dirty="0"/>
              <a:t>: Find the neuron that is closest to the chosen data point. This neuron is called the Best Matching Unit (BMU).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b="1" dirty="0"/>
              <a:t>Step 4</a:t>
            </a:r>
            <a:r>
              <a:rPr lang="en-US" sz="1600" dirty="0"/>
              <a:t>: Move the BMU closer to that data point. The distance moved by the BMU is determined by a </a:t>
            </a:r>
            <a:r>
              <a:rPr lang="en-US" sz="1600" i="1" dirty="0"/>
              <a:t>learning rate</a:t>
            </a:r>
            <a:r>
              <a:rPr lang="en-US" sz="1600" dirty="0"/>
              <a:t>, which decreases after each iteration.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b="1" dirty="0"/>
              <a:t>Step 5</a:t>
            </a:r>
            <a:r>
              <a:rPr lang="en-US" sz="1600" dirty="0"/>
              <a:t>: Move the BMU’s neighbors closer to that data point as well, with farther away neighbors moving less. Neighbors are identified using a radius around the BMU, and the value for this radius decreases after each iteration.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b="1" dirty="0"/>
              <a:t>Step 6</a:t>
            </a:r>
            <a:r>
              <a:rPr lang="en-US" sz="1600" dirty="0"/>
              <a:t>: Update the learning rate and BMU radius, before repeating Steps 1 to 4. Iterate these steps until positions of neurons have been stabilized.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F0CE62-C5C2-4BE2-9BC0-5E08FF5FE3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575" y="904009"/>
            <a:ext cx="5715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1987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8B8FA-E6B8-4D49-9AF6-AB4174607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382" y="122560"/>
            <a:ext cx="10515600" cy="780629"/>
          </a:xfrm>
        </p:spPr>
        <p:txBody>
          <a:bodyPr>
            <a:normAutofit/>
          </a:bodyPr>
          <a:lstStyle/>
          <a:p>
            <a:r>
              <a:rPr lang="en-US" dirty="0"/>
              <a:t>Self-Organizing Maps - Overview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8AABC5-6AFB-4DB1-B870-B4FAD15A3D66}"/>
              </a:ext>
            </a:extLst>
          </p:cNvPr>
          <p:cNvSpPr txBox="1"/>
          <p:nvPr/>
        </p:nvSpPr>
        <p:spPr>
          <a:xfrm>
            <a:off x="1117600" y="2013527"/>
            <a:ext cx="5216108" cy="23529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Unsupervised Neural Network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Cluster High-Dimensional Data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Contains Input Layer, Weights, </a:t>
            </a:r>
            <a:r>
              <a:rPr lang="en-US" sz="2000" dirty="0" err="1"/>
              <a:t>Kohonen</a:t>
            </a:r>
            <a:r>
              <a:rPr lang="en-US" sz="2000" dirty="0"/>
              <a:t> Layer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Retains the Topology of the Input Data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290CD39-417B-4242-81D1-ECAC10EBA1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125"/>
          <a:stretch/>
        </p:blipFill>
        <p:spPr>
          <a:xfrm>
            <a:off x="6232718" y="2013527"/>
            <a:ext cx="5598062" cy="4149435"/>
          </a:xfrm>
          <a:prstGeom prst="rect">
            <a:avLst/>
          </a:prstGeom>
        </p:spPr>
      </p:pic>
      <p:pic>
        <p:nvPicPr>
          <p:cNvPr id="4098" name="Picture 2" descr="Related image">
            <a:extLst>
              <a:ext uri="{FF2B5EF4-FFF2-40B4-BE49-F238E27FC236}">
                <a16:creationId xmlns:a16="http://schemas.microsoft.com/office/drawing/2014/main" id="{E2C91866-4CA2-40B8-A019-C1146CAEBE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545" y="4234203"/>
            <a:ext cx="3891107" cy="225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88284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8B8FA-E6B8-4D49-9AF6-AB4174607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090" y="123380"/>
            <a:ext cx="10515600" cy="780629"/>
          </a:xfrm>
        </p:spPr>
        <p:txBody>
          <a:bodyPr>
            <a:normAutofit/>
          </a:bodyPr>
          <a:lstStyle/>
          <a:p>
            <a:r>
              <a:rPr lang="en-US" dirty="0"/>
              <a:t>SOM Learning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70BE73-7645-4E05-A85F-78D4F55183D6}"/>
              </a:ext>
            </a:extLst>
          </p:cNvPr>
          <p:cNvSpPr txBox="1"/>
          <p:nvPr/>
        </p:nvSpPr>
        <p:spPr>
          <a:xfrm>
            <a:off x="277090" y="1402438"/>
            <a:ext cx="2076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Self-Organizing Map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69F2F6-F351-4991-940D-9151C62BCC3E}"/>
              </a:ext>
            </a:extLst>
          </p:cNvPr>
          <p:cNvSpPr txBox="1"/>
          <p:nvPr/>
        </p:nvSpPr>
        <p:spPr>
          <a:xfrm>
            <a:off x="544425" y="1771770"/>
            <a:ext cx="483113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b="1" dirty="0"/>
              <a:t>Step 1</a:t>
            </a:r>
            <a:r>
              <a:rPr lang="en-US" sz="1600" dirty="0"/>
              <a:t>: Randomly position the grid’s neurons in the data space.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b="1" dirty="0"/>
              <a:t>Step 2</a:t>
            </a:r>
            <a:r>
              <a:rPr lang="en-US" sz="1600" dirty="0"/>
              <a:t>: Select one data point, either randomly or systematically cycling through the dataset in order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b="1" dirty="0"/>
              <a:t>Step 3</a:t>
            </a:r>
            <a:r>
              <a:rPr lang="en-US" sz="1600" dirty="0"/>
              <a:t>: Find the neuron that is closest to the chosen data point. This neuron is called the Best Matching Unit (BMU).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b="1" dirty="0"/>
              <a:t>Step 4</a:t>
            </a:r>
            <a:r>
              <a:rPr lang="en-US" sz="1600" dirty="0"/>
              <a:t>: Move the BMU closer to that data point. The distance moved by the BMU is determined by a </a:t>
            </a:r>
            <a:r>
              <a:rPr lang="en-US" sz="1600" i="1" dirty="0"/>
              <a:t>learning rate</a:t>
            </a:r>
            <a:r>
              <a:rPr lang="en-US" sz="1600" dirty="0"/>
              <a:t>, which decreases after each iteration.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b="1" dirty="0"/>
              <a:t>Step 5</a:t>
            </a:r>
            <a:r>
              <a:rPr lang="en-US" sz="1600" dirty="0"/>
              <a:t>: Move the BMU’s neighbors closer to that data point as well, with farther away neighbors moving less. Neighbors are identified using a radius around the BMU, and the value for this radius decreases after each iteration.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b="1" dirty="0"/>
              <a:t>Step 6</a:t>
            </a:r>
            <a:r>
              <a:rPr lang="en-US" sz="1600" dirty="0"/>
              <a:t>: Update the learning rate and BMU radius, before repeating Steps 1 to 4. Iterate these steps until positions of neurons have been stabilized.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8FA0DD-7BE4-44B4-9843-0870E33DC4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575" y="904009"/>
            <a:ext cx="5715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7861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8B8FA-E6B8-4D49-9AF6-AB4174607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421" y="106507"/>
            <a:ext cx="10515600" cy="780629"/>
          </a:xfrm>
        </p:spPr>
        <p:txBody>
          <a:bodyPr>
            <a:normAutofit/>
          </a:bodyPr>
          <a:lstStyle/>
          <a:p>
            <a:r>
              <a:rPr lang="en-US" dirty="0"/>
              <a:t>2D Map Perspective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D7E73C-AD44-4575-BAE1-0227E85489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471" y="2042247"/>
            <a:ext cx="4857750" cy="40481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9F29C0-C197-4EDE-9BC6-A8C13F9CB8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3236" y="1673780"/>
            <a:ext cx="2091501" cy="17552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475FDE-49E5-4FD2-A205-BDC53B8496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5752" y="1673780"/>
            <a:ext cx="2128737" cy="18234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DF1E5F-EE16-4688-8AC5-4C6F7B73E6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2321" y="1673780"/>
            <a:ext cx="2091501" cy="17845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DC46636-73AD-48AC-9826-EDAC80A533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54837" y="1673780"/>
            <a:ext cx="2119652" cy="17845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B978BD5-9E06-485D-ADA2-FF7040C03E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67970" y="3747428"/>
            <a:ext cx="3393629" cy="287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090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8B8FA-E6B8-4D49-9AF6-AB4174607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073" y="134216"/>
            <a:ext cx="10515600" cy="780629"/>
          </a:xfrm>
        </p:spPr>
        <p:txBody>
          <a:bodyPr>
            <a:normAutofit/>
          </a:bodyPr>
          <a:lstStyle/>
          <a:p>
            <a:r>
              <a:rPr lang="en-US" dirty="0"/>
              <a:t>Grid Types</a:t>
            </a:r>
          </a:p>
        </p:txBody>
      </p:sp>
      <p:pic>
        <p:nvPicPr>
          <p:cNvPr id="1028" name="Picture 4" descr="grids">
            <a:extLst>
              <a:ext uri="{FF2B5EF4-FFF2-40B4-BE49-F238E27FC236}">
                <a16:creationId xmlns:a16="http://schemas.microsoft.com/office/drawing/2014/main" id="{361FF4BF-498E-4DFE-A05B-B63249FB01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47"/>
          <a:stretch/>
        </p:blipFill>
        <p:spPr bwMode="auto">
          <a:xfrm>
            <a:off x="1224742" y="2239410"/>
            <a:ext cx="9742515" cy="346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CEA2B3C-B26F-42FE-9339-BA77CF921F6D}"/>
              </a:ext>
            </a:extLst>
          </p:cNvPr>
          <p:cNvSpPr txBox="1"/>
          <p:nvPr/>
        </p:nvSpPr>
        <p:spPr>
          <a:xfrm>
            <a:off x="2789382" y="5855855"/>
            <a:ext cx="1388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Toroidal Grid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9700090-476A-4B38-8147-035353BB5719}"/>
              </a:ext>
            </a:extLst>
          </p:cNvPr>
          <p:cNvSpPr txBox="1"/>
          <p:nvPr/>
        </p:nvSpPr>
        <p:spPr>
          <a:xfrm>
            <a:off x="7680037" y="5855855"/>
            <a:ext cx="1753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Rectangular Grid</a:t>
            </a:r>
          </a:p>
        </p:txBody>
      </p:sp>
    </p:spTree>
    <p:extLst>
      <p:ext uri="{BB962C8B-B14F-4D97-AF65-F5344CB8AC3E}">
        <p14:creationId xmlns:p14="http://schemas.microsoft.com/office/powerpoint/2010/main" val="21303725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8B8FA-E6B8-4D49-9AF6-AB4174607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073" y="83049"/>
            <a:ext cx="10515600" cy="780629"/>
          </a:xfrm>
        </p:spPr>
        <p:txBody>
          <a:bodyPr>
            <a:normAutofit/>
          </a:bodyPr>
          <a:lstStyle/>
          <a:p>
            <a:r>
              <a:rPr lang="en-US" dirty="0"/>
              <a:t>Result</a:t>
            </a:r>
          </a:p>
        </p:txBody>
      </p:sp>
      <p:pic>
        <p:nvPicPr>
          <p:cNvPr id="1026" name="Picture 2" descr="https://upload.wikimedia.org/wikipedia/commons/thumb/9/91/Somtraining.svg/500px-Somtraining.svg.png">
            <a:extLst>
              <a:ext uri="{FF2B5EF4-FFF2-40B4-BE49-F238E27FC236}">
                <a16:creationId xmlns:a16="http://schemas.microsoft.com/office/drawing/2014/main" id="{22E87824-3EDA-40BA-BDA4-82E07A908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454" y="1577806"/>
            <a:ext cx="5193145" cy="1402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ai-junkie.com/ann/som/images/Figure3.jpg">
            <a:extLst>
              <a:ext uri="{FF2B5EF4-FFF2-40B4-BE49-F238E27FC236}">
                <a16:creationId xmlns:a16="http://schemas.microsoft.com/office/drawing/2014/main" id="{6E433CED-A2B9-4B13-9E5C-C42C7BE79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7192" y="3047998"/>
            <a:ext cx="3329999" cy="3329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Related image">
            <a:extLst>
              <a:ext uri="{FF2B5EF4-FFF2-40B4-BE49-F238E27FC236}">
                <a16:creationId xmlns:a16="http://schemas.microsoft.com/office/drawing/2014/main" id="{F7173E16-6818-4E08-90E3-18C30D8EC8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4809" y="3878046"/>
            <a:ext cx="3891107" cy="225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9779B7E-8EFB-4C70-8F98-9B26F465EA63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6" r="13340"/>
          <a:stretch/>
        </p:blipFill>
        <p:spPr bwMode="auto">
          <a:xfrm>
            <a:off x="211265" y="3538951"/>
            <a:ext cx="3803544" cy="293686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187145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B7517-DF8C-4E02-95CE-F56988E4F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545" y="115744"/>
            <a:ext cx="10515600" cy="789420"/>
          </a:xfrm>
        </p:spPr>
        <p:txBody>
          <a:bodyPr/>
          <a:lstStyle/>
          <a:p>
            <a:r>
              <a:rPr lang="en-US" dirty="0"/>
              <a:t>Melt Onset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2AEB86-75EF-4041-B3EF-C0DCCC5EF7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3534" y="1588655"/>
            <a:ext cx="5809716" cy="49042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C3709E-F2F1-4C7E-B606-648B33E882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00" r="26950" b="2222"/>
          <a:stretch/>
        </p:blipFill>
        <p:spPr>
          <a:xfrm>
            <a:off x="758090" y="1588655"/>
            <a:ext cx="3722073" cy="49042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9BE3F1-7BDA-44FD-99B6-89FD7D5D41A2}"/>
              </a:ext>
            </a:extLst>
          </p:cNvPr>
          <p:cNvSpPr txBox="1"/>
          <p:nvPr/>
        </p:nvSpPr>
        <p:spPr>
          <a:xfrm>
            <a:off x="6299062" y="1457850"/>
            <a:ext cx="12490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Mortin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et al., 2016</a:t>
            </a:r>
          </a:p>
        </p:txBody>
      </p:sp>
    </p:spTree>
    <p:extLst>
      <p:ext uri="{BB962C8B-B14F-4D97-AF65-F5344CB8AC3E}">
        <p14:creationId xmlns:p14="http://schemas.microsoft.com/office/powerpoint/2010/main" val="25581825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8B8FA-E6B8-4D49-9AF6-AB4174607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27" y="133252"/>
            <a:ext cx="10515600" cy="780629"/>
          </a:xfrm>
        </p:spPr>
        <p:txBody>
          <a:bodyPr>
            <a:normAutofit/>
          </a:bodyPr>
          <a:lstStyle/>
          <a:p>
            <a:r>
              <a:rPr lang="en-US" dirty="0"/>
              <a:t>Atmospheric Rivers</a:t>
            </a:r>
          </a:p>
        </p:txBody>
      </p:sp>
      <p:pic>
        <p:nvPicPr>
          <p:cNvPr id="4098" name="Picture 2" descr="https://www.frontiersin.org/files/Articles/76616/feart-02-00002-HTML/image_m/feart-02-00002-g001.jpg">
            <a:extLst>
              <a:ext uri="{FF2B5EF4-FFF2-40B4-BE49-F238E27FC236}">
                <a16:creationId xmlns:a16="http://schemas.microsoft.com/office/drawing/2014/main" id="{FEF59779-72A5-4A06-86DE-47C689D524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5" b="60888"/>
          <a:stretch/>
        </p:blipFill>
        <p:spPr bwMode="auto">
          <a:xfrm>
            <a:off x="6096000" y="3579090"/>
            <a:ext cx="5988549" cy="3084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www.frontiersin.org/files/Articles/76616/feart-02-00002-HTML/image_m/feart-02-00002-g001.jpg">
            <a:extLst>
              <a:ext uri="{FF2B5EF4-FFF2-40B4-BE49-F238E27FC236}">
                <a16:creationId xmlns:a16="http://schemas.microsoft.com/office/drawing/2014/main" id="{608FACF0-16AB-4614-AB9E-2115F87CDF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40"/>
          <a:stretch/>
        </p:blipFill>
        <p:spPr bwMode="auto">
          <a:xfrm>
            <a:off x="197699" y="1462637"/>
            <a:ext cx="5713574" cy="4232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1E5B532-3391-440D-B402-78AA8D4EF297}"/>
              </a:ext>
            </a:extLst>
          </p:cNvPr>
          <p:cNvSpPr txBox="1"/>
          <p:nvPr/>
        </p:nvSpPr>
        <p:spPr>
          <a:xfrm>
            <a:off x="857506" y="6012425"/>
            <a:ext cx="43939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https://www.frontiersin.org/articles/10.3389/feart.2014.00002/full</a:t>
            </a:r>
          </a:p>
        </p:txBody>
      </p:sp>
    </p:spTree>
    <p:extLst>
      <p:ext uri="{BB962C8B-B14F-4D97-AF65-F5344CB8AC3E}">
        <p14:creationId xmlns:p14="http://schemas.microsoft.com/office/powerpoint/2010/main" val="37873548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438D6E6-DBB8-452A-90A3-5F38867D13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32" t="4093" r="12874"/>
          <a:stretch/>
        </p:blipFill>
        <p:spPr>
          <a:xfrm>
            <a:off x="6302868" y="1810924"/>
            <a:ext cx="5464258" cy="46914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B8B8FA-E6B8-4D49-9AF6-AB4174607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78" y="162475"/>
            <a:ext cx="10515600" cy="780629"/>
          </a:xfrm>
        </p:spPr>
        <p:txBody>
          <a:bodyPr>
            <a:normAutofit/>
          </a:bodyPr>
          <a:lstStyle/>
          <a:p>
            <a:r>
              <a:rPr lang="en-US" dirty="0"/>
              <a:t>Results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AD7C37-FEB3-495F-9E7A-88E2496F62A4}"/>
              </a:ext>
            </a:extLst>
          </p:cNvPr>
          <p:cNvSpPr txBox="1"/>
          <p:nvPr/>
        </p:nvSpPr>
        <p:spPr>
          <a:xfrm rot="16200000">
            <a:off x="5772514" y="3589666"/>
            <a:ext cx="5983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kPa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9A0321-F3EA-4EE5-8072-CAF585594EBA}"/>
              </a:ext>
            </a:extLst>
          </p:cNvPr>
          <p:cNvSpPr txBox="1"/>
          <p:nvPr/>
        </p:nvSpPr>
        <p:spPr>
          <a:xfrm rot="16200000">
            <a:off x="11589604" y="3637426"/>
            <a:ext cx="6015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count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54E0B9E-548D-452C-8332-6C50D1696D9C}"/>
              </a:ext>
            </a:extLst>
          </p:cNvPr>
          <p:cNvSpPr/>
          <p:nvPr/>
        </p:nvSpPr>
        <p:spPr>
          <a:xfrm>
            <a:off x="8420262" y="5301542"/>
            <a:ext cx="893726" cy="8682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AA4AAD1-3678-4BFE-9453-7D9C7E5C5FB3}"/>
              </a:ext>
            </a:extLst>
          </p:cNvPr>
          <p:cNvSpPr/>
          <p:nvPr/>
        </p:nvSpPr>
        <p:spPr>
          <a:xfrm>
            <a:off x="8420262" y="4216400"/>
            <a:ext cx="893726" cy="8682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31BDB6B-FF91-42DD-AA30-E99C108CCC37}"/>
              </a:ext>
            </a:extLst>
          </p:cNvPr>
          <p:cNvSpPr/>
          <p:nvPr/>
        </p:nvSpPr>
        <p:spPr>
          <a:xfrm>
            <a:off x="10380371" y="4216400"/>
            <a:ext cx="893726" cy="8682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0D02C8A-B7CC-48F5-BACB-94B75A5E0926}"/>
              </a:ext>
            </a:extLst>
          </p:cNvPr>
          <p:cNvSpPr txBox="1"/>
          <p:nvPr/>
        </p:nvSpPr>
        <p:spPr>
          <a:xfrm>
            <a:off x="9751831" y="1369476"/>
            <a:ext cx="2015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High # of Melt Days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97BDA2C-8F43-4889-8438-EA3F955F6520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6" r="13340"/>
          <a:stretch/>
        </p:blipFill>
        <p:spPr bwMode="auto">
          <a:xfrm>
            <a:off x="69961" y="1802578"/>
            <a:ext cx="5930265" cy="45789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A78D51CE-8AE3-49D5-BDD8-CDA2D0D775F7}"/>
              </a:ext>
            </a:extLst>
          </p:cNvPr>
          <p:cNvSpPr/>
          <p:nvPr/>
        </p:nvSpPr>
        <p:spPr>
          <a:xfrm>
            <a:off x="10380371" y="3056450"/>
            <a:ext cx="893726" cy="8682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6EE5C81-3DAA-4CD2-9973-7D2BA6E3C2D2}"/>
              </a:ext>
            </a:extLst>
          </p:cNvPr>
          <p:cNvSpPr/>
          <p:nvPr/>
        </p:nvSpPr>
        <p:spPr>
          <a:xfrm>
            <a:off x="7375215" y="5301542"/>
            <a:ext cx="893726" cy="8682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F5AAE40-D666-48E9-96D8-B4125942CC55}"/>
              </a:ext>
            </a:extLst>
          </p:cNvPr>
          <p:cNvSpPr/>
          <p:nvPr/>
        </p:nvSpPr>
        <p:spPr>
          <a:xfrm>
            <a:off x="8420262" y="1993044"/>
            <a:ext cx="893726" cy="8682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870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 animBg="1"/>
      <p:bldP spid="15" grpId="0"/>
      <p:bldP spid="21" grpId="0" animBg="1"/>
      <p:bldP spid="22" grpId="0" animBg="1"/>
      <p:bldP spid="2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8B8FA-E6B8-4D49-9AF6-AB4174607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870" y="143452"/>
            <a:ext cx="10515600" cy="780629"/>
          </a:xfrm>
        </p:spPr>
        <p:txBody>
          <a:bodyPr>
            <a:normAutofit/>
          </a:bodyPr>
          <a:lstStyle/>
          <a:p>
            <a:r>
              <a:rPr lang="en-US" dirty="0"/>
              <a:t>High Melt Nodes (examples)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F0BD84D-832F-4EAF-B709-E5C7FBCF65C1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" t="10717" r="8667" b="25928"/>
          <a:stretch/>
        </p:blipFill>
        <p:spPr bwMode="auto">
          <a:xfrm>
            <a:off x="155980" y="1170391"/>
            <a:ext cx="5589038" cy="532465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3645F5-0D04-4362-B993-96100994CC10}"/>
              </a:ext>
            </a:extLst>
          </p:cNvPr>
          <p:cNvSpPr txBox="1"/>
          <p:nvPr/>
        </p:nvSpPr>
        <p:spPr>
          <a:xfrm>
            <a:off x="2290619" y="6488668"/>
            <a:ext cx="2078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Node 13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982A583-1504-4A78-82EB-B54DC0AA3478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4" t="10714" r="8166" b="25736"/>
          <a:stretch/>
        </p:blipFill>
        <p:spPr bwMode="auto">
          <a:xfrm>
            <a:off x="6446980" y="1170391"/>
            <a:ext cx="5589039" cy="53182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141275B-B66C-4F92-A21B-4FF78DF3F3FF}"/>
              </a:ext>
            </a:extLst>
          </p:cNvPr>
          <p:cNvSpPr txBox="1"/>
          <p:nvPr/>
        </p:nvSpPr>
        <p:spPr>
          <a:xfrm>
            <a:off x="8667289" y="6495042"/>
            <a:ext cx="2078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Node 10</a:t>
            </a:r>
          </a:p>
        </p:txBody>
      </p:sp>
    </p:spTree>
    <p:extLst>
      <p:ext uri="{BB962C8B-B14F-4D97-AF65-F5344CB8AC3E}">
        <p14:creationId xmlns:p14="http://schemas.microsoft.com/office/powerpoint/2010/main" val="15221067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8B8FA-E6B8-4D49-9AF6-AB4174607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177" y="161925"/>
            <a:ext cx="10910455" cy="780629"/>
          </a:xfrm>
        </p:spPr>
        <p:txBody>
          <a:bodyPr>
            <a:normAutofit/>
          </a:bodyPr>
          <a:lstStyle/>
          <a:p>
            <a:r>
              <a:rPr lang="en-US" dirty="0"/>
              <a:t>Frequency of Occurrence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B2A0A0C-2A4C-413D-B4D2-EA96AD770B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6823646"/>
              </p:ext>
            </p:extLst>
          </p:nvPr>
        </p:nvGraphicFramePr>
        <p:xfrm>
          <a:off x="229177" y="1194862"/>
          <a:ext cx="5054022" cy="23611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22282">
                  <a:extLst>
                    <a:ext uri="{9D8B030D-6E8A-4147-A177-3AD203B41FA5}">
                      <a16:colId xmlns:a16="http://schemas.microsoft.com/office/drawing/2014/main" val="3610884737"/>
                    </a:ext>
                  </a:extLst>
                </a:gridCol>
                <a:gridCol w="846348">
                  <a:extLst>
                    <a:ext uri="{9D8B030D-6E8A-4147-A177-3AD203B41FA5}">
                      <a16:colId xmlns:a16="http://schemas.microsoft.com/office/drawing/2014/main" val="1161673886"/>
                    </a:ext>
                  </a:extLst>
                </a:gridCol>
                <a:gridCol w="846348">
                  <a:extLst>
                    <a:ext uri="{9D8B030D-6E8A-4147-A177-3AD203B41FA5}">
                      <a16:colId xmlns:a16="http://schemas.microsoft.com/office/drawing/2014/main" val="617209059"/>
                    </a:ext>
                  </a:extLst>
                </a:gridCol>
                <a:gridCol w="846348">
                  <a:extLst>
                    <a:ext uri="{9D8B030D-6E8A-4147-A177-3AD203B41FA5}">
                      <a16:colId xmlns:a16="http://schemas.microsoft.com/office/drawing/2014/main" val="203167635"/>
                    </a:ext>
                  </a:extLst>
                </a:gridCol>
                <a:gridCol w="846348">
                  <a:extLst>
                    <a:ext uri="{9D8B030D-6E8A-4147-A177-3AD203B41FA5}">
                      <a16:colId xmlns:a16="http://schemas.microsoft.com/office/drawing/2014/main" val="2529600839"/>
                    </a:ext>
                  </a:extLst>
                </a:gridCol>
                <a:gridCol w="846348">
                  <a:extLst>
                    <a:ext uri="{9D8B030D-6E8A-4147-A177-3AD203B41FA5}">
                      <a16:colId xmlns:a16="http://schemas.microsoft.com/office/drawing/2014/main" val="2606040704"/>
                    </a:ext>
                  </a:extLst>
                </a:gridCol>
              </a:tblGrid>
              <a:tr h="29514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Sea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1st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2nd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3rd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4th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Total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15713134"/>
                  </a:ext>
                </a:extLst>
              </a:tr>
              <a:tr h="29514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Kara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8 (7)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12 (4)</a:t>
                      </a:r>
                      <a:endParaRPr lang="en-US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11 (15)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46 (64)</a:t>
                      </a:r>
                      <a:endParaRPr lang="en-US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77 (90)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98599454"/>
                  </a:ext>
                </a:extLst>
              </a:tr>
              <a:tr h="29514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Laptev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16 (7)</a:t>
                      </a:r>
                      <a:endParaRPr lang="en-US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33 (17)</a:t>
                      </a:r>
                      <a:endParaRPr lang="en-US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13 (3)</a:t>
                      </a:r>
                      <a:endParaRPr lang="en-US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8 (17)</a:t>
                      </a:r>
                      <a:endParaRPr lang="en-US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70 (44)</a:t>
                      </a:r>
                      <a:endParaRPr lang="en-US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74375322"/>
                  </a:ext>
                </a:extLst>
              </a:tr>
              <a:tr h="29514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East Siberian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19 (11)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14 (18)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22 (21)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25 (11)</a:t>
                      </a:r>
                      <a:endParaRPr lang="en-US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80 (61)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92319319"/>
                  </a:ext>
                </a:extLst>
              </a:tr>
              <a:tr h="29514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Chukchi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16 (5)</a:t>
                      </a:r>
                      <a:endParaRPr lang="en-US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15 (4)</a:t>
                      </a:r>
                      <a:endParaRPr lang="en-US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33 (8)</a:t>
                      </a:r>
                      <a:endParaRPr lang="en-US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 (12)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69 (29)</a:t>
                      </a:r>
                      <a:endParaRPr lang="en-US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08398463"/>
                  </a:ext>
                </a:extLst>
              </a:tr>
              <a:tr h="29514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Beaufort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17 (3)</a:t>
                      </a:r>
                      <a:endParaRPr lang="en-US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11 (3)</a:t>
                      </a:r>
                      <a:endParaRPr lang="en-US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26 (16)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14 (17)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68 (39)</a:t>
                      </a:r>
                      <a:endParaRPr lang="en-US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93391533"/>
                  </a:ext>
                </a:extLst>
              </a:tr>
              <a:tr h="29514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Central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20 (17)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25 (31)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9 (33)</a:t>
                      </a:r>
                      <a:endParaRPr lang="en-US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15 (14)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69 (95)</a:t>
                      </a:r>
                      <a:endParaRPr lang="en-US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4873930"/>
                  </a:ext>
                </a:extLst>
              </a:tr>
              <a:tr h="29514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CAA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16 (15)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10 (7)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10 (6)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18 (8)</a:t>
                      </a:r>
                      <a:endParaRPr lang="en-US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54 (36)</a:t>
                      </a:r>
                      <a:endParaRPr lang="en-US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00191421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9DBEB067-A179-412B-B26E-429E2C3E4475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9" r="7799"/>
          <a:stretch/>
        </p:blipFill>
        <p:spPr bwMode="auto">
          <a:xfrm>
            <a:off x="5504408" y="2299855"/>
            <a:ext cx="6565989" cy="435975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066047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8B8FA-E6B8-4D49-9AF6-AB4174607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503" y="192307"/>
            <a:ext cx="3414311" cy="780629"/>
          </a:xfrm>
        </p:spPr>
        <p:txBody>
          <a:bodyPr>
            <a:normAutofit/>
          </a:bodyPr>
          <a:lstStyle/>
          <a:p>
            <a:r>
              <a:rPr lang="en-US" dirty="0"/>
              <a:t>Thank you!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8ED5C54-5F29-4F6C-941B-F1C74992BB80}"/>
              </a:ext>
            </a:extLst>
          </p:cNvPr>
          <p:cNvSpPr txBox="1">
            <a:spLocks/>
          </p:cNvSpPr>
          <p:nvPr/>
        </p:nvSpPr>
        <p:spPr>
          <a:xfrm>
            <a:off x="3521697" y="192306"/>
            <a:ext cx="4246084" cy="7806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Questions?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BEDB33-4C2A-4F88-9C6B-D6E97103E3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593" y="1146444"/>
            <a:ext cx="4658302" cy="2739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3A7997-D442-4918-887E-D729EB25F6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45" r="12321"/>
          <a:stretch/>
        </p:blipFill>
        <p:spPr>
          <a:xfrm>
            <a:off x="378690" y="4059754"/>
            <a:ext cx="5006109" cy="26059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6D7A0B-CE5E-457B-AC6A-EF32A6159A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1185" y="1146444"/>
            <a:ext cx="5036590" cy="35975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F45D84B-EE02-49C1-A70B-2E7BA2C52D7A}"/>
              </a:ext>
            </a:extLst>
          </p:cNvPr>
          <p:cNvSpPr txBox="1"/>
          <p:nvPr/>
        </p:nvSpPr>
        <p:spPr>
          <a:xfrm>
            <a:off x="7599399" y="5434618"/>
            <a:ext cx="31983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Contact:</a:t>
            </a:r>
            <a:br>
              <a:rPr lang="en-US" sz="2000" dirty="0"/>
            </a:br>
            <a:r>
              <a:rPr lang="en-US" sz="2000" dirty="0"/>
              <a:t>Sean.Horvath@colorado.edu</a:t>
            </a:r>
          </a:p>
        </p:txBody>
      </p:sp>
    </p:spTree>
    <p:extLst>
      <p:ext uri="{BB962C8B-B14F-4D97-AF65-F5344CB8AC3E}">
        <p14:creationId xmlns:p14="http://schemas.microsoft.com/office/powerpoint/2010/main" val="33139990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8B8FA-E6B8-4D49-9AF6-AB4174607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242" y="152689"/>
            <a:ext cx="10515600" cy="780629"/>
          </a:xfrm>
        </p:spPr>
        <p:txBody>
          <a:bodyPr>
            <a:normAutofit/>
          </a:bodyPr>
          <a:lstStyle/>
          <a:p>
            <a:r>
              <a:rPr lang="en-US" dirty="0"/>
              <a:t>Other Clustering Methods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797742-A829-4455-A11C-FCC10FE87565}"/>
              </a:ext>
            </a:extLst>
          </p:cNvPr>
          <p:cNvSpPr txBox="1"/>
          <p:nvPr/>
        </p:nvSpPr>
        <p:spPr>
          <a:xfrm>
            <a:off x="369455" y="1564088"/>
            <a:ext cx="2960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Principal Component Analysis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30B754B-B1D0-4597-8D8C-5A02D35EB721}"/>
              </a:ext>
            </a:extLst>
          </p:cNvPr>
          <p:cNvSpPr txBox="1"/>
          <p:nvPr/>
        </p:nvSpPr>
        <p:spPr>
          <a:xfrm>
            <a:off x="6096000" y="1564088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 Means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5DA276A-5520-4D40-87C8-A66ADFB93A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230" y="2217522"/>
            <a:ext cx="3933825" cy="3933825"/>
          </a:xfrm>
          <a:prstGeom prst="rect">
            <a:avLst/>
          </a:prstGeom>
        </p:spPr>
      </p:pic>
      <p:pic>
        <p:nvPicPr>
          <p:cNvPr id="3074" name="Picture 2" descr="PCA Intro.PNG">
            <a:extLst>
              <a:ext uri="{FF2B5EF4-FFF2-40B4-BE49-F238E27FC236}">
                <a16:creationId xmlns:a16="http://schemas.microsoft.com/office/drawing/2014/main" id="{49FC2C35-8E11-45AF-A918-D8B7EA80E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42" y="2095477"/>
            <a:ext cx="2621862" cy="2527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arplot PCA Food">
            <a:extLst>
              <a:ext uri="{FF2B5EF4-FFF2-40B4-BE49-F238E27FC236}">
                <a16:creationId xmlns:a16="http://schemas.microsoft.com/office/drawing/2014/main" id="{059E2804-1ECC-4137-890A-7F593A1DC5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721" y="3045009"/>
            <a:ext cx="3147860" cy="3155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3128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8B8FA-E6B8-4D49-9AF6-AB4174607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412" y="164597"/>
            <a:ext cx="3414311" cy="780629"/>
          </a:xfrm>
        </p:spPr>
        <p:txBody>
          <a:bodyPr>
            <a:normAutofit/>
          </a:bodyPr>
          <a:lstStyle/>
          <a:p>
            <a:r>
              <a:rPr lang="en-US" dirty="0"/>
              <a:t>Extra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DA345A9-F272-426A-AE2F-F36D1235F301}"/>
                  </a:ext>
                </a:extLst>
              </p:cNvPr>
              <p:cNvSpPr txBox="1"/>
              <p:nvPr/>
            </p:nvSpPr>
            <p:spPr>
              <a:xfrm>
                <a:off x="159661" y="1375858"/>
                <a:ext cx="11644412" cy="54821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marR="0" lvl="0" indent="-342900">
                  <a:spcBef>
                    <a:spcPts val="0"/>
                  </a:spcBef>
                  <a:spcAft>
                    <a:spcPts val="0"/>
                  </a:spcAft>
                  <a:buFont typeface="+mj-lt"/>
                  <a:buAutoNum type="arabicPeriod"/>
                </a:pPr>
                <a:r>
                  <a:rPr lang="en-US" sz="12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Initialize each node’s weight, </a:t>
                </a:r>
                <a:r>
                  <a:rPr lang="en-US" sz="1200" i="1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w</a:t>
                </a:r>
                <a:r>
                  <a:rPr lang="en-US" sz="1200" i="1" baseline="-250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i,j</a:t>
                </a:r>
                <a:r>
                  <a:rPr lang="en-US" sz="12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to a random value, where </a:t>
                </a:r>
                <a:r>
                  <a:rPr lang="en-US" sz="1200" i="1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i</a:t>
                </a:r>
                <a:r>
                  <a:rPr lang="en-US" sz="12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is the row coordinate of the nodes grid and </a:t>
                </a:r>
                <a:r>
                  <a:rPr lang="en-US" sz="1200" i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j</a:t>
                </a:r>
                <a:r>
                  <a:rPr lang="en-US" sz="12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is the column coordinate</a:t>
                </a:r>
                <a:endParaRPr lang="en-US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marR="0" lvl="0" indent="-342900">
                  <a:spcBef>
                    <a:spcPts val="0"/>
                  </a:spcBef>
                  <a:spcAft>
                    <a:spcPts val="0"/>
                  </a:spcAft>
                  <a:buFont typeface="+mj-lt"/>
                  <a:buAutoNum type="arabicPeriod"/>
                </a:pPr>
                <a:r>
                  <a:rPr lang="en-US" sz="12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Select a random input vector </a:t>
                </a:r>
                <a:r>
                  <a:rPr lang="en-US" sz="1200" i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</a:t>
                </a:r>
                <a:endParaRPr lang="en-US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marR="0" lvl="0" indent="-342900">
                  <a:spcBef>
                    <a:spcPts val="0"/>
                  </a:spcBef>
                  <a:spcAft>
                    <a:spcPts val="800"/>
                  </a:spcAft>
                  <a:buFont typeface="+mj-lt"/>
                  <a:buAutoNum type="arabicPeriod"/>
                </a:pPr>
                <a:r>
                  <a:rPr lang="en-US" sz="12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Compute the Euclidean distance between each node and the input vector as:</a:t>
                </a:r>
                <a:endParaRPr lang="en-US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2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</a:p>
              <a:p>
                <a:pPr marL="0" marR="0">
                  <a:spcBef>
                    <a:spcPts val="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eqArr>
                        <m:eqArrPr>
                          <m:ctrlPr>
                            <a:rPr lang="en-US" sz="1200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eqArrPr>
                        <m:e>
                          <m: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𝐷𝑖𝑠𝑡</m:t>
                          </m:r>
                          <m: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=</m:t>
                          </m:r>
                          <m:rad>
                            <m:radPr>
                              <m:degHide m:val="on"/>
                              <m:ctrlPr>
                                <a:rPr lang="en-US" sz="1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nary>
                                <m:naryPr>
                                  <m:chr m:val="∑"/>
                                  <m:limLoc m:val="undOvr"/>
                                  <m:ctrlPr>
                                    <a:rPr lang="en-US" sz="12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sz="12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𝑗</m:t>
                                  </m:r>
                                  <m:r>
                                    <a:rPr lang="en-US" sz="12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sz="12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𝑗</m:t>
                                  </m:r>
                                  <m:r>
                                    <a:rPr lang="en-US" sz="12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=</m:t>
                                  </m:r>
                                  <m:sSub>
                                    <m:sSubPr>
                                      <m:ctrlPr>
                                        <a:rPr lang="en-US" sz="12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2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sz="12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𝑐𝑜𝑙</m:t>
                                      </m:r>
                                    </m:sub>
                                  </m:sSub>
                                </m:sup>
                                <m:e>
                                  <m:nary>
                                    <m:naryPr>
                                      <m:chr m:val="∑"/>
                                      <m:limLoc m:val="undOvr"/>
                                      <m:ctrlPr>
                                        <a:rPr lang="en-US" sz="12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lang="en-US" sz="12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sz="12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=1</m:t>
                                      </m:r>
                                    </m:sub>
                                    <m:sup>
                                      <m:r>
                                        <a:rPr lang="en-US" sz="12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sz="12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=</m:t>
                                      </m:r>
                                      <m:sSub>
                                        <m:sSubPr>
                                          <m:ctrlPr>
                                            <a:rPr lang="en-US" sz="1200" i="1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200" i="1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𝑛</m:t>
                                          </m:r>
                                        </m:e>
                                        <m:sub>
                                          <m:r>
                                            <a:rPr lang="en-US" sz="1200" i="1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𝑟𝑜𝑤</m:t>
                                          </m:r>
                                        </m:sub>
                                      </m:sSub>
                                    </m:sup>
                                    <m:e>
                                      <m:sSup>
                                        <m:sSupPr>
                                          <m:ctrlPr>
                                            <a:rPr lang="en-US" sz="1200" i="1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d>
                                            <m:dPr>
                                              <m:ctrlPr>
                                                <a:rPr lang="en-US" sz="1200" i="1">
                                                  <a:effectLst/>
                                                  <a:latin typeface="Cambria Math" panose="02040503050406030204" pitchFamily="18" charset="0"/>
                                                  <a:ea typeface="Calibri" panose="020F0502020204030204" pitchFamily="34" charset="0"/>
                                                  <a:cs typeface="Times New Roman" panose="020206030504050203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sz="1200" i="1">
                                                  <a:effectLst/>
                                                  <a:latin typeface="Cambria Math" panose="02040503050406030204" pitchFamily="18" charset="0"/>
                                                  <a:ea typeface="Calibri" panose="020F0502020204030204" pitchFamily="34" charset="0"/>
                                                  <a:cs typeface="Times New Roman" panose="02020603050405020304" pitchFamily="18" charset="0"/>
                                                </a:rPr>
                                                <m:t>𝑥</m:t>
                                              </m:r>
                                              <m:r>
                                                <a:rPr lang="en-US" sz="1200" i="1">
                                                  <a:effectLst/>
                                                  <a:latin typeface="Cambria Math" panose="02040503050406030204" pitchFamily="18" charset="0"/>
                                                  <a:ea typeface="Calibri" panose="020F0502020204030204" pitchFamily="34" charset="0"/>
                                                  <a:cs typeface="Times New Roman" panose="02020603050405020304" pitchFamily="18" charset="0"/>
                                                </a:rPr>
                                                <m:t>−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US" sz="1200" i="1">
                                                      <a:effectLst/>
                                                      <a:latin typeface="Cambria Math" panose="02040503050406030204" pitchFamily="18" charset="0"/>
                                                      <a:ea typeface="Calibri" panose="020F0502020204030204" pitchFamily="34" charset="0"/>
                                                      <a:cs typeface="Times New Roman" panose="020206030504050203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1200" i="1">
                                                      <a:effectLst/>
                                                      <a:latin typeface="Cambria Math" panose="02040503050406030204" pitchFamily="18" charset="0"/>
                                                      <a:ea typeface="Calibri" panose="020F0502020204030204" pitchFamily="34" charset="0"/>
                                                      <a:cs typeface="Times New Roman" panose="02020603050405020304" pitchFamily="18" charset="0"/>
                                                    </a:rPr>
                                                    <m:t>𝑤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1200" i="1">
                                                      <a:effectLst/>
                                                      <a:latin typeface="Cambria Math" panose="02040503050406030204" pitchFamily="18" charset="0"/>
                                                      <a:ea typeface="Calibri" panose="020F0502020204030204" pitchFamily="34" charset="0"/>
                                                      <a:cs typeface="Times New Roman" panose="02020603050405020304" pitchFamily="18" charset="0"/>
                                                    </a:rPr>
                                                    <m:t>𝑖</m:t>
                                                  </m:r>
                                                  <m:r>
                                                    <a:rPr lang="en-US" sz="1200" i="1">
                                                      <a:effectLst/>
                                                      <a:latin typeface="Cambria Math" panose="02040503050406030204" pitchFamily="18" charset="0"/>
                                                      <a:ea typeface="Calibri" panose="020F0502020204030204" pitchFamily="34" charset="0"/>
                                                      <a:cs typeface="Times New Roman" panose="02020603050405020304" pitchFamily="18" charset="0"/>
                                                    </a:rPr>
                                                    <m:t>,</m:t>
                                                  </m:r>
                                                  <m:r>
                                                    <a:rPr lang="en-US" sz="1200" i="1">
                                                      <a:effectLst/>
                                                      <a:latin typeface="Cambria Math" panose="02040503050406030204" pitchFamily="18" charset="0"/>
                                                      <a:ea typeface="Calibri" panose="020F0502020204030204" pitchFamily="34" charset="0"/>
                                                      <a:cs typeface="Times New Roman" panose="02020603050405020304" pitchFamily="18" charset="0"/>
                                                    </a:rPr>
                                                    <m:t>𝑗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lang="en-US" sz="1200" i="1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</m:nary>
                                </m:e>
                              </m:nary>
                            </m:e>
                          </m:rad>
                          <m: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#</m:t>
                          </m:r>
                        </m:e>
                      </m:eqArr>
                    </m:oMath>
                  </m:oMathPara>
                </a14:m>
                <a:endParaRPr lang="en-US" sz="1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en-US" sz="1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7200" marR="0"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2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where </a:t>
                </a:r>
                <a:r>
                  <a:rPr lang="en-US" sz="1200" i="1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</a:t>
                </a:r>
                <a:r>
                  <a:rPr lang="en-US" sz="1200" i="1" baseline="-250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row</a:t>
                </a:r>
                <a:r>
                  <a:rPr lang="en-US" sz="12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and </a:t>
                </a:r>
                <a:r>
                  <a:rPr lang="en-US" sz="1200" i="1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</a:t>
                </a:r>
                <a:r>
                  <a:rPr lang="en-US" sz="1200" i="1" baseline="-250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col</a:t>
                </a:r>
                <a:r>
                  <a:rPr lang="en-US" sz="12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are the total number of rows and columns of the grid, respectively.  Track the node that produces the smallest distance (this is the BMU).</a:t>
                </a:r>
              </a:p>
              <a:p>
                <a:pPr marL="342900" marR="0" lvl="0" indent="-342900">
                  <a:spcBef>
                    <a:spcPts val="0"/>
                  </a:spcBef>
                  <a:spcAft>
                    <a:spcPts val="800"/>
                  </a:spcAft>
                  <a:buFont typeface="+mj-lt"/>
                  <a:buAutoNum type="arabicPeriod" startAt="4"/>
                </a:pPr>
                <a:r>
                  <a:rPr lang="en-US" sz="12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Update the weight vector of the BMU and neighboring nodes by:</a:t>
                </a:r>
                <a:endParaRPr lang="en-US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>
                  <a:spcBef>
                    <a:spcPts val="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eqArr>
                        <m:eqArrPr>
                          <m:ctrlP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eqArrPr>
                        <m:e>
                          <m:sSub>
                            <m:sSubPr>
                              <m:ctrlPr>
                                <a:rPr lang="en-US" sz="1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1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  <m:r>
                                <a:rPr lang="en-US" sz="1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sz="1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𝑗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  <m:r>
                                <a:rPr lang="en-US" sz="1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+1</m:t>
                              </m:r>
                            </m:e>
                          </m:d>
                          <m: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sz="1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1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  <m:r>
                                <a:rPr lang="en-US" sz="1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sz="1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𝑗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  <m:d>
                                <m:dPr>
                                  <m:ctrlPr>
                                    <a:rPr lang="en-US" sz="1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sz="1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sz="1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  <m:r>
                                <a:rPr lang="en-US" sz="1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sz="1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𝑗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e>
                          </m:d>
                          <m:d>
                            <m:dPr>
                              <m:begChr m:val="["/>
                              <m:endChr m:val="]"/>
                              <m:ctrlPr>
                                <a:rPr lang="en-US" sz="1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d>
                                <m:dPr>
                                  <m:ctrlPr>
                                    <a:rPr lang="en-US" sz="1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sz="1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2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12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𝑖</m:t>
                                  </m:r>
                                  <m:r>
                                    <a:rPr lang="en-US" sz="12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,</m:t>
                                  </m:r>
                                  <m:r>
                                    <a:rPr lang="en-US" sz="12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12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2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d>
                          <m: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#</m:t>
                          </m:r>
                        </m:e>
                      </m:eqArr>
                    </m:oMath>
                  </m:oMathPara>
                </a14:m>
                <a:endParaRPr lang="en-US" sz="1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en-US" sz="1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7200" marR="0"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2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where </a:t>
                </a:r>
                <a:r>
                  <a:rPr lang="en-US" sz="1200" i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</a:t>
                </a:r>
                <a:r>
                  <a:rPr lang="en-US" sz="12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is the current iteration, α is the learning rate which decreases with time in the interval [0,1], and β is the neighborhood function which determines influence rate:</a:t>
                </a:r>
              </a:p>
              <a:p>
                <a:pPr marL="0" marR="0">
                  <a:spcBef>
                    <a:spcPts val="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eqArr>
                        <m:eqArrPr>
                          <m:ctrlP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eqArrPr>
                        <m:e>
                          <m: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𝛼</m:t>
                          </m:r>
                          <m:d>
                            <m:dPr>
                              <m:ctrlPr>
                                <a:rPr lang="en-US" sz="1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sz="1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1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∙</m:t>
                          </m:r>
                          <m:func>
                            <m:funcPr>
                              <m:ctrlPr>
                                <a:rPr lang="en-US" sz="1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2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exp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12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12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2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12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𝑡</m:t>
                                      </m:r>
                                    </m:num>
                                    <m:den>
                                      <m:r>
                                        <m:rPr>
                                          <m:sty m:val="p"/>
                                        </m:rPr>
                                        <a:rPr lang="en-US" sz="1200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λ</m:t>
                                      </m:r>
                                    </m:den>
                                  </m:f>
                                </m:e>
                              </m:d>
                            </m:e>
                          </m:func>
                        </m:e>
                      </m:eqArr>
                    </m:oMath>
                  </m:oMathPara>
                </a14:m>
                <a:endParaRPr lang="en-US" sz="1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>
                  <a:spcBef>
                    <a:spcPts val="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eqArr>
                        <m:eqArrPr>
                          <m:ctrlP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eqArrPr>
                        <m:e>
                          <m:sSub>
                            <m:sSubPr>
                              <m:ctrlPr>
                                <a:rPr lang="en-US" sz="1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sz="1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  <m:r>
                                <a:rPr lang="en-US" sz="1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sz="1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𝑗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=</m:t>
                          </m:r>
                          <m:func>
                            <m:funcPr>
                              <m:ctrlPr>
                                <a:rPr lang="en-US" sz="1200" i="1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2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exp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12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12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2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−</m:t>
                                      </m:r>
                                      <m:sSup>
                                        <m:sSupPr>
                                          <m:ctrlPr>
                                            <a:rPr lang="en-US" sz="1200" i="1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200" i="1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𝑑</m:t>
                                          </m:r>
                                        </m:e>
                                        <m:sup>
                                          <m:r>
                                            <a:rPr lang="en-US" sz="1200" i="1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a:rPr lang="en-US" sz="12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  <m:sSup>
                                        <m:sSupPr>
                                          <m:ctrlPr>
                                            <a:rPr lang="en-US" sz="1200" i="1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200" i="1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p>
                                          <m:r>
                                            <a:rPr lang="en-US" sz="1200" i="1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d>
                                        <m:dPr>
                                          <m:ctrlPr>
                                            <a:rPr lang="en-US" sz="1200" i="1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200" i="1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</m:d>
                                    </m:den>
                                  </m:f>
                                </m:e>
                              </m:d>
                            </m:e>
                          </m:func>
                        </m:e>
                      </m:eqArr>
                    </m:oMath>
                  </m:oMathPara>
                </a14:m>
                <a:endParaRPr lang="en-US" sz="1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>
                  <a:spcBef>
                    <a:spcPts val="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eqArr>
                        <m:eqArrPr>
                          <m:ctrlP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eqArrPr>
                        <m:e>
                          <m: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𝜎</m:t>
                          </m:r>
                          <m:d>
                            <m:dPr>
                              <m:ctrlPr>
                                <a:rPr lang="en-US" sz="1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sz="1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1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∙</m:t>
                          </m:r>
                          <m:func>
                            <m:funcPr>
                              <m:ctrlPr>
                                <a:rPr lang="en-US" sz="1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2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exp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1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12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2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12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𝑡</m:t>
                                      </m:r>
                                    </m:num>
                                    <m:den>
                                      <m:r>
                                        <m:rPr>
                                          <m:sty m:val="p"/>
                                        </m:rPr>
                                        <a:rPr lang="en-US" sz="1200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λ</m:t>
                                      </m:r>
                                    </m:den>
                                  </m:f>
                                </m:e>
                              </m:d>
                            </m:e>
                          </m:func>
                          <m:r>
                            <a:rPr lang="en-US" sz="1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#</m:t>
                          </m:r>
                        </m:e>
                      </m:eqArr>
                    </m:oMath>
                  </m:oMathPara>
                </a14:m>
                <a:endParaRPr lang="en-US" sz="1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7200" marR="0"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2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where σ is the radius of the neighborhood function, λ is a time constant used to decay the radius and learning rate, and </a:t>
                </a:r>
                <a:r>
                  <a:rPr lang="en-US" sz="1200" i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</a:t>
                </a:r>
                <a:r>
                  <a:rPr lang="en-US" sz="12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is the distance between a node and the BMU.</a:t>
                </a:r>
              </a:p>
              <a:p>
                <a:r>
                  <a:rPr lang="en-US" sz="12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Repeat Steps 2-4 until reaching the chosen iteration limit </a:t>
                </a:r>
                <a:r>
                  <a:rPr lang="en-US" sz="1200" i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t</a:t>
                </a:r>
                <a:r>
                  <a:rPr lang="en-US" sz="12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=</a:t>
                </a:r>
                <a:r>
                  <a:rPr lang="en-US" sz="1200" i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n</a:t>
                </a:r>
                <a:r>
                  <a:rPr lang="en-US" sz="12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.</a:t>
                </a:r>
                <a:endParaRPr lang="en-US" sz="1200" dirty="0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DA345A9-F272-426A-AE2F-F36D1235F3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661" y="1375858"/>
                <a:ext cx="11644412" cy="5482142"/>
              </a:xfrm>
              <a:prstGeom prst="rect">
                <a:avLst/>
              </a:prstGeom>
              <a:blipFill>
                <a:blip r:embed="rId2"/>
                <a:stretch>
                  <a:fillRect t="-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363518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8B8FA-E6B8-4D49-9AF6-AB4174607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539" y="128388"/>
            <a:ext cx="10515600" cy="780629"/>
          </a:xfrm>
        </p:spPr>
        <p:txBody>
          <a:bodyPr>
            <a:normAutofit/>
          </a:bodyPr>
          <a:lstStyle/>
          <a:p>
            <a:r>
              <a:rPr lang="en-US" dirty="0"/>
              <a:t>Self-Organizing Maps - Overview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8AABC5-6AFB-4DB1-B870-B4FAD15A3D66}"/>
              </a:ext>
            </a:extLst>
          </p:cNvPr>
          <p:cNvSpPr txBox="1"/>
          <p:nvPr/>
        </p:nvSpPr>
        <p:spPr>
          <a:xfrm>
            <a:off x="1315483" y="4482551"/>
            <a:ext cx="4342856" cy="18912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Similarity between nodes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Nodes are organized in resulting map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Can capture nonlinear relationships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Nodes have physical meaning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02B8AA-A379-466D-A848-6C51018A7B86}"/>
              </a:ext>
            </a:extLst>
          </p:cNvPr>
          <p:cNvSpPr txBox="1"/>
          <p:nvPr/>
        </p:nvSpPr>
        <p:spPr>
          <a:xfrm>
            <a:off x="6761158" y="4485466"/>
            <a:ext cx="4751365" cy="14296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Need to define grid size/type a priori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No method for determining best grid size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Can be computationally expensive</a:t>
            </a:r>
          </a:p>
        </p:txBody>
      </p:sp>
      <p:pic>
        <p:nvPicPr>
          <p:cNvPr id="16386" name="Picture 2" descr="Image result for thumbs up">
            <a:extLst>
              <a:ext uri="{FF2B5EF4-FFF2-40B4-BE49-F238E27FC236}">
                <a16:creationId xmlns:a16="http://schemas.microsoft.com/office/drawing/2014/main" id="{F701E9C6-495C-4165-9ABF-2359867D65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23" b="34842"/>
          <a:stretch/>
        </p:blipFill>
        <p:spPr bwMode="auto">
          <a:xfrm>
            <a:off x="2085356" y="1616364"/>
            <a:ext cx="2100849" cy="2193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mage result for thumbs up">
            <a:extLst>
              <a:ext uri="{FF2B5EF4-FFF2-40B4-BE49-F238E27FC236}">
                <a16:creationId xmlns:a16="http://schemas.microsoft.com/office/drawing/2014/main" id="{7B1324AB-FE03-4035-9FE4-915B11D66C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62" t="26042" b="11181"/>
          <a:stretch/>
        </p:blipFill>
        <p:spPr bwMode="auto">
          <a:xfrm>
            <a:off x="7665460" y="1717961"/>
            <a:ext cx="2100849" cy="2060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27200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8B8FA-E6B8-4D49-9AF6-AB4174607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746" y="142643"/>
            <a:ext cx="10515600" cy="780629"/>
          </a:xfrm>
        </p:spPr>
        <p:txBody>
          <a:bodyPr>
            <a:normAutofit/>
          </a:bodyPr>
          <a:lstStyle/>
          <a:p>
            <a:r>
              <a:rPr lang="en-US" dirty="0"/>
              <a:t>Define Terms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8AABC5-6AFB-4DB1-B870-B4FAD15A3D66}"/>
              </a:ext>
            </a:extLst>
          </p:cNvPr>
          <p:cNvSpPr txBox="1"/>
          <p:nvPr/>
        </p:nvSpPr>
        <p:spPr>
          <a:xfrm>
            <a:off x="1394691" y="1884218"/>
            <a:ext cx="747320" cy="5062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Node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12EB60A-4752-452C-B3F8-51F0E422EE8E}"/>
              </a:ext>
            </a:extLst>
          </p:cNvPr>
          <p:cNvGrpSpPr/>
          <p:nvPr/>
        </p:nvGrpSpPr>
        <p:grpSpPr>
          <a:xfrm>
            <a:off x="5363281" y="1754900"/>
            <a:ext cx="4990981" cy="4998139"/>
            <a:chOff x="6620313" y="2321373"/>
            <a:chExt cx="3484568" cy="3489566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1EB26850-8716-416E-8B0B-22E5E6AFC5E7}"/>
                </a:ext>
              </a:extLst>
            </p:cNvPr>
            <p:cNvSpPr/>
            <p:nvPr/>
          </p:nvSpPr>
          <p:spPr>
            <a:xfrm>
              <a:off x="6620462" y="2321373"/>
              <a:ext cx="646546" cy="646546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C6E5FDB-BD2D-4F51-A5FA-0A1C4D762079}"/>
                </a:ext>
              </a:extLst>
            </p:cNvPr>
            <p:cNvSpPr/>
            <p:nvPr/>
          </p:nvSpPr>
          <p:spPr>
            <a:xfrm>
              <a:off x="7324735" y="2321595"/>
              <a:ext cx="646546" cy="646546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B9A6275-544F-4C45-AA2D-786A0EBAD8E5}"/>
                </a:ext>
              </a:extLst>
            </p:cNvPr>
            <p:cNvSpPr/>
            <p:nvPr/>
          </p:nvSpPr>
          <p:spPr>
            <a:xfrm>
              <a:off x="8029008" y="2321373"/>
              <a:ext cx="646546" cy="646546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2BF2A354-BBCE-4537-A96E-4AE9B8D7ECF0}"/>
                </a:ext>
              </a:extLst>
            </p:cNvPr>
            <p:cNvSpPr/>
            <p:nvPr/>
          </p:nvSpPr>
          <p:spPr>
            <a:xfrm>
              <a:off x="8733281" y="2321373"/>
              <a:ext cx="646546" cy="646546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AF19B519-900C-4B71-A858-C1801283F614}"/>
                </a:ext>
              </a:extLst>
            </p:cNvPr>
            <p:cNvSpPr/>
            <p:nvPr/>
          </p:nvSpPr>
          <p:spPr>
            <a:xfrm>
              <a:off x="9437554" y="2321373"/>
              <a:ext cx="646546" cy="646546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9DD90A6-5BB7-4807-8654-31A40305F0E5}"/>
                </a:ext>
              </a:extLst>
            </p:cNvPr>
            <p:cNvSpPr/>
            <p:nvPr/>
          </p:nvSpPr>
          <p:spPr>
            <a:xfrm>
              <a:off x="6620462" y="3032128"/>
              <a:ext cx="646546" cy="646546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C2F8F7A-5F53-4850-840D-84854C8A012D}"/>
                </a:ext>
              </a:extLst>
            </p:cNvPr>
            <p:cNvSpPr/>
            <p:nvPr/>
          </p:nvSpPr>
          <p:spPr>
            <a:xfrm>
              <a:off x="7324735" y="3032128"/>
              <a:ext cx="646546" cy="646546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137F0AE-E5AA-4B71-BFEC-C93B93A86EA8}"/>
                </a:ext>
              </a:extLst>
            </p:cNvPr>
            <p:cNvSpPr/>
            <p:nvPr/>
          </p:nvSpPr>
          <p:spPr>
            <a:xfrm>
              <a:off x="8029008" y="3032128"/>
              <a:ext cx="646546" cy="646546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08F888F-2E0E-4694-A6DF-B6FC35F16ADB}"/>
                </a:ext>
              </a:extLst>
            </p:cNvPr>
            <p:cNvSpPr/>
            <p:nvPr/>
          </p:nvSpPr>
          <p:spPr>
            <a:xfrm>
              <a:off x="8754062" y="3032229"/>
              <a:ext cx="646546" cy="646546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BFA4D09-C93D-4F60-AF65-52848788DDF9}"/>
                </a:ext>
              </a:extLst>
            </p:cNvPr>
            <p:cNvSpPr/>
            <p:nvPr/>
          </p:nvSpPr>
          <p:spPr>
            <a:xfrm>
              <a:off x="9442724" y="3032128"/>
              <a:ext cx="646546" cy="646546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BEFF8F93-8FCC-4668-8DB9-E22782D608D4}"/>
                </a:ext>
              </a:extLst>
            </p:cNvPr>
            <p:cNvSpPr/>
            <p:nvPr/>
          </p:nvSpPr>
          <p:spPr>
            <a:xfrm>
              <a:off x="6620461" y="3742883"/>
              <a:ext cx="646546" cy="646546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B50E9C9-359C-425D-81D9-4BC8721631A5}"/>
                </a:ext>
              </a:extLst>
            </p:cNvPr>
            <p:cNvSpPr/>
            <p:nvPr/>
          </p:nvSpPr>
          <p:spPr>
            <a:xfrm>
              <a:off x="6620313" y="4453638"/>
              <a:ext cx="646546" cy="646546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E3FE4A6-8269-4E54-B726-C06B88C91124}"/>
                </a:ext>
              </a:extLst>
            </p:cNvPr>
            <p:cNvSpPr/>
            <p:nvPr/>
          </p:nvSpPr>
          <p:spPr>
            <a:xfrm>
              <a:off x="6620313" y="5164393"/>
              <a:ext cx="646546" cy="646546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1875A5BD-B81A-4246-B003-A6556A6AF48E}"/>
                </a:ext>
              </a:extLst>
            </p:cNvPr>
            <p:cNvSpPr/>
            <p:nvPr/>
          </p:nvSpPr>
          <p:spPr>
            <a:xfrm>
              <a:off x="7324735" y="3742883"/>
              <a:ext cx="646546" cy="646546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8C87A7F-B163-428D-A4DC-9DD635809B1D}"/>
                </a:ext>
              </a:extLst>
            </p:cNvPr>
            <p:cNvSpPr/>
            <p:nvPr/>
          </p:nvSpPr>
          <p:spPr>
            <a:xfrm>
              <a:off x="8029008" y="3732311"/>
              <a:ext cx="646546" cy="646546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7D2A698D-1551-4C72-8C87-9B6AC33745FA}"/>
                </a:ext>
              </a:extLst>
            </p:cNvPr>
            <p:cNvSpPr/>
            <p:nvPr/>
          </p:nvSpPr>
          <p:spPr>
            <a:xfrm>
              <a:off x="8754062" y="3742883"/>
              <a:ext cx="646546" cy="646546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6FCF859B-1F67-433A-8923-7FF53D1F6872}"/>
                </a:ext>
              </a:extLst>
            </p:cNvPr>
            <p:cNvSpPr/>
            <p:nvPr/>
          </p:nvSpPr>
          <p:spPr>
            <a:xfrm>
              <a:off x="9458335" y="3742883"/>
              <a:ext cx="646546" cy="646546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083B7459-2121-4060-A14C-CEB384C61876}"/>
                </a:ext>
              </a:extLst>
            </p:cNvPr>
            <p:cNvSpPr/>
            <p:nvPr/>
          </p:nvSpPr>
          <p:spPr>
            <a:xfrm>
              <a:off x="7324735" y="4453638"/>
              <a:ext cx="646546" cy="646546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B2224D2-5CDD-49F2-91B9-2938EBE97B0A}"/>
                </a:ext>
              </a:extLst>
            </p:cNvPr>
            <p:cNvSpPr/>
            <p:nvPr/>
          </p:nvSpPr>
          <p:spPr>
            <a:xfrm>
              <a:off x="8033626" y="4453638"/>
              <a:ext cx="646546" cy="646546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003A817-8C6B-441E-A5B1-34EE88D0A525}"/>
                </a:ext>
              </a:extLst>
            </p:cNvPr>
            <p:cNvSpPr/>
            <p:nvPr/>
          </p:nvSpPr>
          <p:spPr>
            <a:xfrm>
              <a:off x="8754062" y="4458458"/>
              <a:ext cx="646546" cy="646546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4FBD644E-F50E-4A2A-A3AC-A8911092559A}"/>
                </a:ext>
              </a:extLst>
            </p:cNvPr>
            <p:cNvSpPr/>
            <p:nvPr/>
          </p:nvSpPr>
          <p:spPr>
            <a:xfrm>
              <a:off x="7324735" y="5164393"/>
              <a:ext cx="646546" cy="646546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E0DA6A27-6BCC-4DA9-8436-D3C3AAFC2C3B}"/>
                </a:ext>
              </a:extLst>
            </p:cNvPr>
            <p:cNvSpPr/>
            <p:nvPr/>
          </p:nvSpPr>
          <p:spPr>
            <a:xfrm>
              <a:off x="8029008" y="5161479"/>
              <a:ext cx="646546" cy="646546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E8DCCCA0-82DD-4929-B397-FE4BF7AA4DE4}"/>
                </a:ext>
              </a:extLst>
            </p:cNvPr>
            <p:cNvSpPr/>
            <p:nvPr/>
          </p:nvSpPr>
          <p:spPr>
            <a:xfrm>
              <a:off x="8733281" y="5161479"/>
              <a:ext cx="646546" cy="646546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1C9658ED-D61F-42A0-8B97-319394927A30}"/>
                </a:ext>
              </a:extLst>
            </p:cNvPr>
            <p:cNvSpPr/>
            <p:nvPr/>
          </p:nvSpPr>
          <p:spPr>
            <a:xfrm>
              <a:off x="9444480" y="4442372"/>
              <a:ext cx="646546" cy="646546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E933CD68-849E-484E-8696-1DDCB39AA34F}"/>
                </a:ext>
              </a:extLst>
            </p:cNvPr>
            <p:cNvSpPr/>
            <p:nvPr/>
          </p:nvSpPr>
          <p:spPr>
            <a:xfrm>
              <a:off x="9437554" y="5161479"/>
              <a:ext cx="646546" cy="646546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59CDB09D-D399-4654-A281-6AD23FA32AA1}"/>
              </a:ext>
            </a:extLst>
          </p:cNvPr>
          <p:cNvSpPr txBox="1"/>
          <p:nvPr/>
        </p:nvSpPr>
        <p:spPr>
          <a:xfrm>
            <a:off x="5426598" y="2035330"/>
            <a:ext cx="862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Node 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13B558F-765C-4CB2-B169-0E4DC74E048D}"/>
              </a:ext>
            </a:extLst>
          </p:cNvPr>
          <p:cNvSpPr txBox="1"/>
          <p:nvPr/>
        </p:nvSpPr>
        <p:spPr>
          <a:xfrm>
            <a:off x="6403676" y="2035330"/>
            <a:ext cx="862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Node 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A75068F-5138-45C6-9383-F45C814200C6}"/>
              </a:ext>
            </a:extLst>
          </p:cNvPr>
          <p:cNvSpPr txBox="1"/>
          <p:nvPr/>
        </p:nvSpPr>
        <p:spPr>
          <a:xfrm>
            <a:off x="7406629" y="2033261"/>
            <a:ext cx="862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Node 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5EA80BB-0302-499F-960D-9A75DB0E9F27}"/>
              </a:ext>
            </a:extLst>
          </p:cNvPr>
          <p:cNvSpPr txBox="1"/>
          <p:nvPr/>
        </p:nvSpPr>
        <p:spPr>
          <a:xfrm>
            <a:off x="9385978" y="6101172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Node 25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0EDDF3B-9279-44C2-8E0A-25850297C1CA}"/>
              </a:ext>
            </a:extLst>
          </p:cNvPr>
          <p:cNvSpPr txBox="1"/>
          <p:nvPr/>
        </p:nvSpPr>
        <p:spPr>
          <a:xfrm>
            <a:off x="5649016" y="1341117"/>
            <a:ext cx="354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BE2AE8F-EAC6-436A-9D33-39FCD4455556}"/>
              </a:ext>
            </a:extLst>
          </p:cNvPr>
          <p:cNvSpPr txBox="1"/>
          <p:nvPr/>
        </p:nvSpPr>
        <p:spPr>
          <a:xfrm>
            <a:off x="6657752" y="1341117"/>
            <a:ext cx="354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30BF7AC-6677-4D26-A176-E9C8CB114125}"/>
              </a:ext>
            </a:extLst>
          </p:cNvPr>
          <p:cNvSpPr txBox="1"/>
          <p:nvPr/>
        </p:nvSpPr>
        <p:spPr>
          <a:xfrm>
            <a:off x="7660705" y="1347156"/>
            <a:ext cx="354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3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E40936D-02B5-4456-8C93-D5A2394B157B}"/>
              </a:ext>
            </a:extLst>
          </p:cNvPr>
          <p:cNvSpPr txBox="1"/>
          <p:nvPr/>
        </p:nvSpPr>
        <p:spPr>
          <a:xfrm>
            <a:off x="8663658" y="1347156"/>
            <a:ext cx="354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4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5331A70-AA54-4011-B86A-0035AA3CC532}"/>
              </a:ext>
            </a:extLst>
          </p:cNvPr>
          <p:cNvSpPr txBox="1"/>
          <p:nvPr/>
        </p:nvSpPr>
        <p:spPr>
          <a:xfrm>
            <a:off x="9698563" y="1347653"/>
            <a:ext cx="354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5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569B76C-AFD4-4C11-8D94-86585E10B72D}"/>
              </a:ext>
            </a:extLst>
          </p:cNvPr>
          <p:cNvSpPr txBox="1"/>
          <p:nvPr/>
        </p:nvSpPr>
        <p:spPr>
          <a:xfrm>
            <a:off x="4918823" y="1994088"/>
            <a:ext cx="354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1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EAE7383-551B-4853-B42A-598FE02CA25A}"/>
              </a:ext>
            </a:extLst>
          </p:cNvPr>
          <p:cNvSpPr txBox="1"/>
          <p:nvPr/>
        </p:nvSpPr>
        <p:spPr>
          <a:xfrm>
            <a:off x="4918823" y="3051282"/>
            <a:ext cx="354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7906F6B-F27D-416E-A537-A3711898D101}"/>
              </a:ext>
            </a:extLst>
          </p:cNvPr>
          <p:cNvSpPr txBox="1"/>
          <p:nvPr/>
        </p:nvSpPr>
        <p:spPr>
          <a:xfrm>
            <a:off x="4918823" y="4108476"/>
            <a:ext cx="354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3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E72AF5F-38DE-4585-913E-5168577A5757}"/>
              </a:ext>
            </a:extLst>
          </p:cNvPr>
          <p:cNvSpPr txBox="1"/>
          <p:nvPr/>
        </p:nvSpPr>
        <p:spPr>
          <a:xfrm>
            <a:off x="4918823" y="5071188"/>
            <a:ext cx="354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4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6216614-EE89-420B-A49D-1ADF6F17334E}"/>
              </a:ext>
            </a:extLst>
          </p:cNvPr>
          <p:cNvSpPr txBox="1"/>
          <p:nvPr/>
        </p:nvSpPr>
        <p:spPr>
          <a:xfrm>
            <a:off x="4918823" y="6101172"/>
            <a:ext cx="354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108210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8B8FA-E6B8-4D49-9AF6-AB4174607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037" y="106507"/>
            <a:ext cx="10515600" cy="780629"/>
          </a:xfrm>
        </p:spPr>
        <p:txBody>
          <a:bodyPr>
            <a:normAutofit/>
          </a:bodyPr>
          <a:lstStyle/>
          <a:p>
            <a:r>
              <a:rPr lang="en-US" dirty="0"/>
              <a:t>Define Terms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8AABC5-6AFB-4DB1-B870-B4FAD15A3D66}"/>
              </a:ext>
            </a:extLst>
          </p:cNvPr>
          <p:cNvSpPr txBox="1"/>
          <p:nvPr/>
        </p:nvSpPr>
        <p:spPr>
          <a:xfrm>
            <a:off x="1394691" y="1884218"/>
            <a:ext cx="747320" cy="5062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Node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E819B5-BAE4-41F8-BDCE-1A475F2BE1E8}"/>
              </a:ext>
            </a:extLst>
          </p:cNvPr>
          <p:cNvSpPr txBox="1"/>
          <p:nvPr/>
        </p:nvSpPr>
        <p:spPr>
          <a:xfrm>
            <a:off x="1394691" y="2652845"/>
            <a:ext cx="2299284" cy="5062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Weight/Code Vector</a:t>
            </a:r>
          </a:p>
        </p:txBody>
      </p:sp>
      <p:pic>
        <p:nvPicPr>
          <p:cNvPr id="6146" name="Picture 2" descr="Image result for self organizing maps">
            <a:extLst>
              <a:ext uri="{FF2B5EF4-FFF2-40B4-BE49-F238E27FC236}">
                <a16:creationId xmlns:a16="http://schemas.microsoft.com/office/drawing/2014/main" id="{5E0E6C40-741A-4C3B-B731-17DDE13D6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3802" y="2073010"/>
            <a:ext cx="565785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67553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8B8FA-E6B8-4D49-9AF6-AB4174607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812" y="161925"/>
            <a:ext cx="10515600" cy="780629"/>
          </a:xfrm>
        </p:spPr>
        <p:txBody>
          <a:bodyPr>
            <a:normAutofit/>
          </a:bodyPr>
          <a:lstStyle/>
          <a:p>
            <a:r>
              <a:rPr lang="en-US" dirty="0"/>
              <a:t>Define Terms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8AABC5-6AFB-4DB1-B870-B4FAD15A3D66}"/>
              </a:ext>
            </a:extLst>
          </p:cNvPr>
          <p:cNvSpPr txBox="1"/>
          <p:nvPr/>
        </p:nvSpPr>
        <p:spPr>
          <a:xfrm>
            <a:off x="1394691" y="1884218"/>
            <a:ext cx="747320" cy="5062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Node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E819B5-BAE4-41F8-BDCE-1A475F2BE1E8}"/>
              </a:ext>
            </a:extLst>
          </p:cNvPr>
          <p:cNvSpPr txBox="1"/>
          <p:nvPr/>
        </p:nvSpPr>
        <p:spPr>
          <a:xfrm>
            <a:off x="1394691" y="2652845"/>
            <a:ext cx="2299284" cy="5062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Weight/Code Vector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A40565-D3D4-4E8C-8442-0A2B98E4DF2A}"/>
              </a:ext>
            </a:extLst>
          </p:cNvPr>
          <p:cNvSpPr txBox="1"/>
          <p:nvPr/>
        </p:nvSpPr>
        <p:spPr>
          <a:xfrm>
            <a:off x="1394691" y="3421472"/>
            <a:ext cx="1353384" cy="5062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Input Layer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A247543-A915-473A-B57B-8DB2F87A8F4A}"/>
              </a:ext>
            </a:extLst>
          </p:cNvPr>
          <p:cNvSpPr/>
          <p:nvPr/>
        </p:nvSpPr>
        <p:spPr>
          <a:xfrm>
            <a:off x="10129982" y="2977154"/>
            <a:ext cx="646546" cy="64654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chemeClr val="tx1"/>
                </a:solidFill>
              </a:rPr>
              <a:t>x,y,z</a:t>
            </a:r>
            <a:endParaRPr lang="en-US" sz="1200" dirty="0">
              <a:solidFill>
                <a:schemeClr val="tx1"/>
              </a:solidFill>
            </a:endParaRPr>
          </a:p>
        </p:txBody>
      </p:sp>
      <p:pic>
        <p:nvPicPr>
          <p:cNvPr id="36" name="Picture 2" descr="Scatterplot3d - R software and data visualization">
            <a:extLst>
              <a:ext uri="{FF2B5EF4-FFF2-40B4-BE49-F238E27FC236}">
                <a16:creationId xmlns:a16="http://schemas.microsoft.com/office/drawing/2014/main" id="{9C9C3055-2D8A-4B25-80A3-B02CC7C0C4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18720" r="6632" b="10572"/>
          <a:stretch/>
        </p:blipFill>
        <p:spPr bwMode="auto">
          <a:xfrm>
            <a:off x="5203351" y="2798619"/>
            <a:ext cx="3675896" cy="2863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Oval 36">
            <a:extLst>
              <a:ext uri="{FF2B5EF4-FFF2-40B4-BE49-F238E27FC236}">
                <a16:creationId xmlns:a16="http://schemas.microsoft.com/office/drawing/2014/main" id="{A357A04F-3FFD-4407-8AE1-6996A70C8496}"/>
              </a:ext>
            </a:extLst>
          </p:cNvPr>
          <p:cNvSpPr/>
          <p:nvPr/>
        </p:nvSpPr>
        <p:spPr>
          <a:xfrm>
            <a:off x="10129982" y="3674618"/>
            <a:ext cx="646546" cy="64654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chemeClr val="tx1"/>
                </a:solidFill>
              </a:rPr>
              <a:t>x,y,z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2D4A9E1-8F90-4FA3-8808-94E4C6269906}"/>
              </a:ext>
            </a:extLst>
          </p:cNvPr>
          <p:cNvSpPr/>
          <p:nvPr/>
        </p:nvSpPr>
        <p:spPr>
          <a:xfrm>
            <a:off x="10129982" y="4372082"/>
            <a:ext cx="646546" cy="64654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chemeClr val="tx1"/>
                </a:solidFill>
              </a:rPr>
              <a:t>x,y,z</a:t>
            </a:r>
            <a:endParaRPr 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386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8B8FA-E6B8-4D49-9AF6-AB4174607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909" y="94941"/>
            <a:ext cx="10515600" cy="780629"/>
          </a:xfrm>
        </p:spPr>
        <p:txBody>
          <a:bodyPr>
            <a:normAutofit/>
          </a:bodyPr>
          <a:lstStyle/>
          <a:p>
            <a:r>
              <a:rPr lang="en-US" dirty="0"/>
              <a:t>Define Terms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8AABC5-6AFB-4DB1-B870-B4FAD15A3D66}"/>
              </a:ext>
            </a:extLst>
          </p:cNvPr>
          <p:cNvSpPr txBox="1"/>
          <p:nvPr/>
        </p:nvSpPr>
        <p:spPr>
          <a:xfrm>
            <a:off x="1394691" y="1884218"/>
            <a:ext cx="747320" cy="5062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Node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E819B5-BAE4-41F8-BDCE-1A475F2BE1E8}"/>
              </a:ext>
            </a:extLst>
          </p:cNvPr>
          <p:cNvSpPr txBox="1"/>
          <p:nvPr/>
        </p:nvSpPr>
        <p:spPr>
          <a:xfrm>
            <a:off x="1394691" y="2652845"/>
            <a:ext cx="2299284" cy="5062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Weight/Code Vector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A40565-D3D4-4E8C-8442-0A2B98E4DF2A}"/>
              </a:ext>
            </a:extLst>
          </p:cNvPr>
          <p:cNvSpPr txBox="1"/>
          <p:nvPr/>
        </p:nvSpPr>
        <p:spPr>
          <a:xfrm>
            <a:off x="1394691" y="3421472"/>
            <a:ext cx="1353384" cy="9679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Input Layer</a:t>
            </a:r>
          </a:p>
          <a:p>
            <a:pPr>
              <a:lnSpc>
                <a:spcPct val="150000"/>
              </a:lnSpc>
            </a:pPr>
            <a:endParaRPr lang="en-US" sz="20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C1A1CF-6A6E-425E-9BA8-CFE60591B58E}"/>
              </a:ext>
            </a:extLst>
          </p:cNvPr>
          <p:cNvSpPr txBox="1"/>
          <p:nvPr/>
        </p:nvSpPr>
        <p:spPr>
          <a:xfrm>
            <a:off x="1394691" y="4167785"/>
            <a:ext cx="1728678" cy="5062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err="1"/>
              <a:t>Kohonen</a:t>
            </a:r>
            <a:r>
              <a:rPr lang="en-US" sz="2000" dirty="0"/>
              <a:t> Layer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7ED0A01-A8DF-49E9-B20E-571F3756824E}"/>
              </a:ext>
            </a:extLst>
          </p:cNvPr>
          <p:cNvSpPr/>
          <p:nvPr/>
        </p:nvSpPr>
        <p:spPr>
          <a:xfrm>
            <a:off x="6620462" y="2321373"/>
            <a:ext cx="646546" cy="64654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A117E13-723F-4475-AFE9-A3ED7721DD42}"/>
              </a:ext>
            </a:extLst>
          </p:cNvPr>
          <p:cNvSpPr/>
          <p:nvPr/>
        </p:nvSpPr>
        <p:spPr>
          <a:xfrm>
            <a:off x="7324735" y="2321595"/>
            <a:ext cx="646546" cy="64654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7CB93F1-365C-4998-B20A-4395295FAEF2}"/>
              </a:ext>
            </a:extLst>
          </p:cNvPr>
          <p:cNvSpPr/>
          <p:nvPr/>
        </p:nvSpPr>
        <p:spPr>
          <a:xfrm>
            <a:off x="8029008" y="2321373"/>
            <a:ext cx="646546" cy="64654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D5469FE-F422-4D9B-8ED3-57FA93CA0B6A}"/>
              </a:ext>
            </a:extLst>
          </p:cNvPr>
          <p:cNvSpPr/>
          <p:nvPr/>
        </p:nvSpPr>
        <p:spPr>
          <a:xfrm>
            <a:off x="8733281" y="2321373"/>
            <a:ext cx="646546" cy="64654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A247543-A915-473A-B57B-8DB2F87A8F4A}"/>
              </a:ext>
            </a:extLst>
          </p:cNvPr>
          <p:cNvSpPr/>
          <p:nvPr/>
        </p:nvSpPr>
        <p:spPr>
          <a:xfrm>
            <a:off x="9437554" y="2321373"/>
            <a:ext cx="646546" cy="64654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21717E5-8B44-4BE4-AC44-294C45D34A4C}"/>
              </a:ext>
            </a:extLst>
          </p:cNvPr>
          <p:cNvSpPr/>
          <p:nvPr/>
        </p:nvSpPr>
        <p:spPr>
          <a:xfrm>
            <a:off x="6620462" y="3032128"/>
            <a:ext cx="646546" cy="64654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A9DC024-B952-43C4-8FE5-3B05B46A11AA}"/>
              </a:ext>
            </a:extLst>
          </p:cNvPr>
          <p:cNvSpPr/>
          <p:nvPr/>
        </p:nvSpPr>
        <p:spPr>
          <a:xfrm>
            <a:off x="7324735" y="3032128"/>
            <a:ext cx="646546" cy="64654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E18E5B0-3C25-4A43-90B6-42D1FD4A0FA0}"/>
              </a:ext>
            </a:extLst>
          </p:cNvPr>
          <p:cNvSpPr/>
          <p:nvPr/>
        </p:nvSpPr>
        <p:spPr>
          <a:xfrm>
            <a:off x="8029008" y="3032128"/>
            <a:ext cx="646546" cy="64654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D514E57-F79E-40BA-BD15-7A7A3E6FACF3}"/>
              </a:ext>
            </a:extLst>
          </p:cNvPr>
          <p:cNvSpPr/>
          <p:nvPr/>
        </p:nvSpPr>
        <p:spPr>
          <a:xfrm>
            <a:off x="8754062" y="3032229"/>
            <a:ext cx="646546" cy="64654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DF7C8F7-F0B2-49B7-8BD1-C17286727380}"/>
              </a:ext>
            </a:extLst>
          </p:cNvPr>
          <p:cNvSpPr/>
          <p:nvPr/>
        </p:nvSpPr>
        <p:spPr>
          <a:xfrm>
            <a:off x="9442724" y="3032128"/>
            <a:ext cx="646546" cy="64654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419C0CF-98C7-4BDA-BE99-79D1AF0DBD58}"/>
              </a:ext>
            </a:extLst>
          </p:cNvPr>
          <p:cNvSpPr/>
          <p:nvPr/>
        </p:nvSpPr>
        <p:spPr>
          <a:xfrm>
            <a:off x="6620461" y="3742883"/>
            <a:ext cx="646546" cy="64654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52D874C-F36E-42E8-A28C-9997276DB291}"/>
              </a:ext>
            </a:extLst>
          </p:cNvPr>
          <p:cNvSpPr/>
          <p:nvPr/>
        </p:nvSpPr>
        <p:spPr>
          <a:xfrm>
            <a:off x="6620313" y="4453638"/>
            <a:ext cx="646546" cy="64654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896FDE5-C2F6-40AD-BAE4-78CEE156061F}"/>
              </a:ext>
            </a:extLst>
          </p:cNvPr>
          <p:cNvSpPr/>
          <p:nvPr/>
        </p:nvSpPr>
        <p:spPr>
          <a:xfrm>
            <a:off x="6620313" y="5164393"/>
            <a:ext cx="646546" cy="64654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463989E-22EE-4B28-AAD8-AAD108C8BC19}"/>
              </a:ext>
            </a:extLst>
          </p:cNvPr>
          <p:cNvSpPr/>
          <p:nvPr/>
        </p:nvSpPr>
        <p:spPr>
          <a:xfrm>
            <a:off x="7324735" y="3742883"/>
            <a:ext cx="646546" cy="64654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2BCB8F0-6882-49C7-B637-BD4376929391}"/>
              </a:ext>
            </a:extLst>
          </p:cNvPr>
          <p:cNvSpPr/>
          <p:nvPr/>
        </p:nvSpPr>
        <p:spPr>
          <a:xfrm>
            <a:off x="8029008" y="3732311"/>
            <a:ext cx="646546" cy="64654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97584F2-167F-4FB2-BA35-5563137D12F6}"/>
              </a:ext>
            </a:extLst>
          </p:cNvPr>
          <p:cNvSpPr/>
          <p:nvPr/>
        </p:nvSpPr>
        <p:spPr>
          <a:xfrm>
            <a:off x="8754062" y="3742883"/>
            <a:ext cx="646546" cy="64654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9AC1E5D4-1D69-45FA-B82E-FDFA63AA7C1F}"/>
              </a:ext>
            </a:extLst>
          </p:cNvPr>
          <p:cNvSpPr/>
          <p:nvPr/>
        </p:nvSpPr>
        <p:spPr>
          <a:xfrm>
            <a:off x="9458335" y="3742883"/>
            <a:ext cx="646546" cy="64654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72EA54EF-57E6-4AFF-A704-0263C2422AD4}"/>
              </a:ext>
            </a:extLst>
          </p:cNvPr>
          <p:cNvSpPr/>
          <p:nvPr/>
        </p:nvSpPr>
        <p:spPr>
          <a:xfrm>
            <a:off x="7324735" y="4453638"/>
            <a:ext cx="646546" cy="64654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B5C480BC-5113-4A7B-9FFD-DFB442289B0C}"/>
              </a:ext>
            </a:extLst>
          </p:cNvPr>
          <p:cNvSpPr/>
          <p:nvPr/>
        </p:nvSpPr>
        <p:spPr>
          <a:xfrm>
            <a:off x="8033626" y="4453638"/>
            <a:ext cx="646546" cy="64654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6DF876A7-7B76-4E5B-A3C3-B69D7D0BFB6D}"/>
              </a:ext>
            </a:extLst>
          </p:cNvPr>
          <p:cNvSpPr/>
          <p:nvPr/>
        </p:nvSpPr>
        <p:spPr>
          <a:xfrm>
            <a:off x="8754062" y="4458458"/>
            <a:ext cx="646546" cy="64654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33C2F044-3A05-402A-9B0F-2CCDDD1D57BF}"/>
              </a:ext>
            </a:extLst>
          </p:cNvPr>
          <p:cNvSpPr/>
          <p:nvPr/>
        </p:nvSpPr>
        <p:spPr>
          <a:xfrm>
            <a:off x="7324735" y="5164393"/>
            <a:ext cx="646546" cy="64654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C8E47037-5314-4D28-B139-5DE084FE8F84}"/>
              </a:ext>
            </a:extLst>
          </p:cNvPr>
          <p:cNvSpPr/>
          <p:nvPr/>
        </p:nvSpPr>
        <p:spPr>
          <a:xfrm>
            <a:off x="8029008" y="5161479"/>
            <a:ext cx="646546" cy="64654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A105E6C1-E303-4E21-A86A-B02F6CC625A9}"/>
              </a:ext>
            </a:extLst>
          </p:cNvPr>
          <p:cNvSpPr/>
          <p:nvPr/>
        </p:nvSpPr>
        <p:spPr>
          <a:xfrm>
            <a:off x="8733281" y="5161479"/>
            <a:ext cx="646546" cy="64654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7BAF3FB-2EEA-4EFD-8F93-84DA55F15E79}"/>
              </a:ext>
            </a:extLst>
          </p:cNvPr>
          <p:cNvSpPr/>
          <p:nvPr/>
        </p:nvSpPr>
        <p:spPr>
          <a:xfrm>
            <a:off x="9444480" y="4442372"/>
            <a:ext cx="646546" cy="64654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9953B867-88E0-4F0C-8B1D-A0868774CBBD}"/>
              </a:ext>
            </a:extLst>
          </p:cNvPr>
          <p:cNvSpPr/>
          <p:nvPr/>
        </p:nvSpPr>
        <p:spPr>
          <a:xfrm>
            <a:off x="9437554" y="5161479"/>
            <a:ext cx="646546" cy="64654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2251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8B8FA-E6B8-4D49-9AF6-AB4174607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964" y="161633"/>
            <a:ext cx="10515600" cy="780629"/>
          </a:xfrm>
        </p:spPr>
        <p:txBody>
          <a:bodyPr>
            <a:normAutofit/>
          </a:bodyPr>
          <a:lstStyle/>
          <a:p>
            <a:r>
              <a:rPr lang="en-US" dirty="0"/>
              <a:t>Define Terms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8AABC5-6AFB-4DB1-B870-B4FAD15A3D66}"/>
              </a:ext>
            </a:extLst>
          </p:cNvPr>
          <p:cNvSpPr txBox="1"/>
          <p:nvPr/>
        </p:nvSpPr>
        <p:spPr>
          <a:xfrm>
            <a:off x="1394691" y="1884218"/>
            <a:ext cx="747320" cy="5062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Node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E819B5-BAE4-41F8-BDCE-1A475F2BE1E8}"/>
              </a:ext>
            </a:extLst>
          </p:cNvPr>
          <p:cNvSpPr txBox="1"/>
          <p:nvPr/>
        </p:nvSpPr>
        <p:spPr>
          <a:xfrm>
            <a:off x="1394691" y="2652845"/>
            <a:ext cx="2299284" cy="5062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Weight/Code Vector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A40565-D3D4-4E8C-8442-0A2B98E4DF2A}"/>
              </a:ext>
            </a:extLst>
          </p:cNvPr>
          <p:cNvSpPr txBox="1"/>
          <p:nvPr/>
        </p:nvSpPr>
        <p:spPr>
          <a:xfrm>
            <a:off x="1394691" y="3421472"/>
            <a:ext cx="1353384" cy="9679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Input Layer</a:t>
            </a:r>
          </a:p>
          <a:p>
            <a:pPr>
              <a:lnSpc>
                <a:spcPct val="150000"/>
              </a:lnSpc>
            </a:pPr>
            <a:endParaRPr lang="en-US" sz="20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C1A1CF-6A6E-425E-9BA8-CFE60591B58E}"/>
              </a:ext>
            </a:extLst>
          </p:cNvPr>
          <p:cNvSpPr txBox="1"/>
          <p:nvPr/>
        </p:nvSpPr>
        <p:spPr>
          <a:xfrm>
            <a:off x="1394691" y="4167785"/>
            <a:ext cx="1728678" cy="9679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err="1">
                <a:solidFill>
                  <a:schemeClr val="bg2">
                    <a:lumMod val="75000"/>
                  </a:schemeClr>
                </a:solidFill>
              </a:rPr>
              <a:t>Kohonen</a:t>
            </a:r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 Layer</a:t>
            </a:r>
          </a:p>
          <a:p>
            <a:pPr>
              <a:lnSpc>
                <a:spcPct val="150000"/>
              </a:lnSpc>
            </a:pPr>
            <a:endParaRPr lang="en-US" sz="20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75E38B-F88C-4E87-B786-5053355BF890}"/>
              </a:ext>
            </a:extLst>
          </p:cNvPr>
          <p:cNvSpPr txBox="1"/>
          <p:nvPr/>
        </p:nvSpPr>
        <p:spPr>
          <a:xfrm>
            <a:off x="1394691" y="4928562"/>
            <a:ext cx="2826030" cy="5062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Best Matching Unit, BMU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7ED0A01-A8DF-49E9-B20E-571F3756824E}"/>
              </a:ext>
            </a:extLst>
          </p:cNvPr>
          <p:cNvSpPr/>
          <p:nvPr/>
        </p:nvSpPr>
        <p:spPr>
          <a:xfrm>
            <a:off x="6620462" y="2321373"/>
            <a:ext cx="646546" cy="64654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A117E13-723F-4475-AFE9-A3ED7721DD42}"/>
              </a:ext>
            </a:extLst>
          </p:cNvPr>
          <p:cNvSpPr/>
          <p:nvPr/>
        </p:nvSpPr>
        <p:spPr>
          <a:xfrm>
            <a:off x="7324735" y="2321595"/>
            <a:ext cx="646546" cy="64654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7CB93F1-365C-4998-B20A-4395295FAEF2}"/>
              </a:ext>
            </a:extLst>
          </p:cNvPr>
          <p:cNvSpPr/>
          <p:nvPr/>
        </p:nvSpPr>
        <p:spPr>
          <a:xfrm>
            <a:off x="8029008" y="2321373"/>
            <a:ext cx="646546" cy="64654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D5469FE-F422-4D9B-8ED3-57FA93CA0B6A}"/>
              </a:ext>
            </a:extLst>
          </p:cNvPr>
          <p:cNvSpPr/>
          <p:nvPr/>
        </p:nvSpPr>
        <p:spPr>
          <a:xfrm>
            <a:off x="8733281" y="2321373"/>
            <a:ext cx="646546" cy="64654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A247543-A915-473A-B57B-8DB2F87A8F4A}"/>
              </a:ext>
            </a:extLst>
          </p:cNvPr>
          <p:cNvSpPr/>
          <p:nvPr/>
        </p:nvSpPr>
        <p:spPr>
          <a:xfrm>
            <a:off x="9437554" y="2321373"/>
            <a:ext cx="646546" cy="64654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21717E5-8B44-4BE4-AC44-294C45D34A4C}"/>
              </a:ext>
            </a:extLst>
          </p:cNvPr>
          <p:cNvSpPr/>
          <p:nvPr/>
        </p:nvSpPr>
        <p:spPr>
          <a:xfrm>
            <a:off x="6620462" y="3032128"/>
            <a:ext cx="646546" cy="64654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A9DC024-B952-43C4-8FE5-3B05B46A11AA}"/>
              </a:ext>
            </a:extLst>
          </p:cNvPr>
          <p:cNvSpPr/>
          <p:nvPr/>
        </p:nvSpPr>
        <p:spPr>
          <a:xfrm>
            <a:off x="7324735" y="3032128"/>
            <a:ext cx="646546" cy="64654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E18E5B0-3C25-4A43-90B6-42D1FD4A0FA0}"/>
              </a:ext>
            </a:extLst>
          </p:cNvPr>
          <p:cNvSpPr/>
          <p:nvPr/>
        </p:nvSpPr>
        <p:spPr>
          <a:xfrm>
            <a:off x="8029008" y="3032128"/>
            <a:ext cx="646546" cy="64654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D514E57-F79E-40BA-BD15-7A7A3E6FACF3}"/>
              </a:ext>
            </a:extLst>
          </p:cNvPr>
          <p:cNvSpPr/>
          <p:nvPr/>
        </p:nvSpPr>
        <p:spPr>
          <a:xfrm>
            <a:off x="8754062" y="3032229"/>
            <a:ext cx="646546" cy="64654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DF7C8F7-F0B2-49B7-8BD1-C17286727380}"/>
              </a:ext>
            </a:extLst>
          </p:cNvPr>
          <p:cNvSpPr/>
          <p:nvPr/>
        </p:nvSpPr>
        <p:spPr>
          <a:xfrm>
            <a:off x="9442724" y="3032128"/>
            <a:ext cx="646546" cy="64654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419C0CF-98C7-4BDA-BE99-79D1AF0DBD58}"/>
              </a:ext>
            </a:extLst>
          </p:cNvPr>
          <p:cNvSpPr/>
          <p:nvPr/>
        </p:nvSpPr>
        <p:spPr>
          <a:xfrm>
            <a:off x="6620461" y="3742883"/>
            <a:ext cx="646546" cy="64654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52D874C-F36E-42E8-A28C-9997276DB291}"/>
              </a:ext>
            </a:extLst>
          </p:cNvPr>
          <p:cNvSpPr/>
          <p:nvPr/>
        </p:nvSpPr>
        <p:spPr>
          <a:xfrm>
            <a:off x="6620313" y="4453638"/>
            <a:ext cx="646546" cy="64654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896FDE5-C2F6-40AD-BAE4-78CEE156061F}"/>
              </a:ext>
            </a:extLst>
          </p:cNvPr>
          <p:cNvSpPr/>
          <p:nvPr/>
        </p:nvSpPr>
        <p:spPr>
          <a:xfrm>
            <a:off x="6620313" y="5164393"/>
            <a:ext cx="646546" cy="64654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463989E-22EE-4B28-AAD8-AAD108C8BC19}"/>
              </a:ext>
            </a:extLst>
          </p:cNvPr>
          <p:cNvSpPr/>
          <p:nvPr/>
        </p:nvSpPr>
        <p:spPr>
          <a:xfrm>
            <a:off x="7324735" y="3742883"/>
            <a:ext cx="646546" cy="64654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2BCB8F0-6882-49C7-B637-BD4376929391}"/>
              </a:ext>
            </a:extLst>
          </p:cNvPr>
          <p:cNvSpPr/>
          <p:nvPr/>
        </p:nvSpPr>
        <p:spPr>
          <a:xfrm>
            <a:off x="8029008" y="3732311"/>
            <a:ext cx="646546" cy="646546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97584F2-167F-4FB2-BA35-5563137D12F6}"/>
              </a:ext>
            </a:extLst>
          </p:cNvPr>
          <p:cNvSpPr/>
          <p:nvPr/>
        </p:nvSpPr>
        <p:spPr>
          <a:xfrm>
            <a:off x="8754062" y="3742883"/>
            <a:ext cx="646546" cy="64654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9AC1E5D4-1D69-45FA-B82E-FDFA63AA7C1F}"/>
              </a:ext>
            </a:extLst>
          </p:cNvPr>
          <p:cNvSpPr/>
          <p:nvPr/>
        </p:nvSpPr>
        <p:spPr>
          <a:xfrm>
            <a:off x="9458335" y="3742883"/>
            <a:ext cx="646546" cy="64654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72EA54EF-57E6-4AFF-A704-0263C2422AD4}"/>
              </a:ext>
            </a:extLst>
          </p:cNvPr>
          <p:cNvSpPr/>
          <p:nvPr/>
        </p:nvSpPr>
        <p:spPr>
          <a:xfrm>
            <a:off x="7324735" y="4453638"/>
            <a:ext cx="646546" cy="64654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B5C480BC-5113-4A7B-9FFD-DFB442289B0C}"/>
              </a:ext>
            </a:extLst>
          </p:cNvPr>
          <p:cNvSpPr/>
          <p:nvPr/>
        </p:nvSpPr>
        <p:spPr>
          <a:xfrm>
            <a:off x="8033626" y="4453638"/>
            <a:ext cx="646546" cy="64654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6DF876A7-7B76-4E5B-A3C3-B69D7D0BFB6D}"/>
              </a:ext>
            </a:extLst>
          </p:cNvPr>
          <p:cNvSpPr/>
          <p:nvPr/>
        </p:nvSpPr>
        <p:spPr>
          <a:xfrm>
            <a:off x="8754062" y="4458458"/>
            <a:ext cx="646546" cy="64654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33C2F044-3A05-402A-9B0F-2CCDDD1D57BF}"/>
              </a:ext>
            </a:extLst>
          </p:cNvPr>
          <p:cNvSpPr/>
          <p:nvPr/>
        </p:nvSpPr>
        <p:spPr>
          <a:xfrm>
            <a:off x="7324735" y="5164393"/>
            <a:ext cx="646546" cy="64654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C8E47037-5314-4D28-B139-5DE084FE8F84}"/>
              </a:ext>
            </a:extLst>
          </p:cNvPr>
          <p:cNvSpPr/>
          <p:nvPr/>
        </p:nvSpPr>
        <p:spPr>
          <a:xfrm>
            <a:off x="8029008" y="5161479"/>
            <a:ext cx="646546" cy="64654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A105E6C1-E303-4E21-A86A-B02F6CC625A9}"/>
              </a:ext>
            </a:extLst>
          </p:cNvPr>
          <p:cNvSpPr/>
          <p:nvPr/>
        </p:nvSpPr>
        <p:spPr>
          <a:xfrm>
            <a:off x="8733281" y="5161479"/>
            <a:ext cx="646546" cy="64654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7BAF3FB-2EEA-4EFD-8F93-84DA55F15E79}"/>
              </a:ext>
            </a:extLst>
          </p:cNvPr>
          <p:cNvSpPr/>
          <p:nvPr/>
        </p:nvSpPr>
        <p:spPr>
          <a:xfrm>
            <a:off x="9444480" y="4442372"/>
            <a:ext cx="646546" cy="64654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9953B867-88E0-4F0C-8B1D-A0868774CBBD}"/>
              </a:ext>
            </a:extLst>
          </p:cNvPr>
          <p:cNvSpPr/>
          <p:nvPr/>
        </p:nvSpPr>
        <p:spPr>
          <a:xfrm>
            <a:off x="9437554" y="5161479"/>
            <a:ext cx="646546" cy="64654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0878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2741</TotalTime>
  <Words>1147</Words>
  <Application>Microsoft Office PowerPoint</Application>
  <PresentationFormat>Widescreen</PresentationFormat>
  <Paragraphs>186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Arial</vt:lpstr>
      <vt:lpstr>Calibri</vt:lpstr>
      <vt:lpstr>Calibri Light</vt:lpstr>
      <vt:lpstr>Cambria Math</vt:lpstr>
      <vt:lpstr>Times New Roman</vt:lpstr>
      <vt:lpstr>Office Theme</vt:lpstr>
      <vt:lpstr>1_Office Theme</vt:lpstr>
      <vt:lpstr>An Introduction to Self-Organizing Maps</vt:lpstr>
      <vt:lpstr>Self-Organizing Maps - Overview</vt:lpstr>
      <vt:lpstr>Other Clustering Methods</vt:lpstr>
      <vt:lpstr>Self-Organizing Maps - Overview</vt:lpstr>
      <vt:lpstr>Define Terms</vt:lpstr>
      <vt:lpstr>Define Terms</vt:lpstr>
      <vt:lpstr>Define Terms</vt:lpstr>
      <vt:lpstr>Define Terms</vt:lpstr>
      <vt:lpstr>Define Terms</vt:lpstr>
      <vt:lpstr>Define Terms</vt:lpstr>
      <vt:lpstr>Input Layer</vt:lpstr>
      <vt:lpstr>Learning Process</vt:lpstr>
      <vt:lpstr>Learning Process</vt:lpstr>
      <vt:lpstr>Learning Process</vt:lpstr>
      <vt:lpstr>Learning Process</vt:lpstr>
      <vt:lpstr>Learning Process</vt:lpstr>
      <vt:lpstr>Learning Process</vt:lpstr>
      <vt:lpstr>Learning Process</vt:lpstr>
      <vt:lpstr>SOM Learning</vt:lpstr>
      <vt:lpstr>SOM Learning</vt:lpstr>
      <vt:lpstr>2D Map Perspective</vt:lpstr>
      <vt:lpstr>Grid Types</vt:lpstr>
      <vt:lpstr>Result</vt:lpstr>
      <vt:lpstr>Melt Onset</vt:lpstr>
      <vt:lpstr>Atmospheric Rivers</vt:lpstr>
      <vt:lpstr>Results</vt:lpstr>
      <vt:lpstr>High Melt Nodes (examples)</vt:lpstr>
      <vt:lpstr>Frequency of Occurrence</vt:lpstr>
      <vt:lpstr>Thank you!</vt:lpstr>
      <vt:lpstr>Extra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Understanding Arctic Moisture Transport in Relation to Melt Onset through Self-Organizing Maps</dc:title>
  <dc:creator>Sean Horvath</dc:creator>
  <cp:lastModifiedBy>Sean Horvath</cp:lastModifiedBy>
  <cp:revision>59</cp:revision>
  <dcterms:created xsi:type="dcterms:W3CDTF">2018-10-09T20:07:29Z</dcterms:created>
  <dcterms:modified xsi:type="dcterms:W3CDTF">2020-11-05T15:09:45Z</dcterms:modified>
</cp:coreProperties>
</file>