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7" r:id="rId4"/>
    <p:sldId id="290" r:id="rId5"/>
    <p:sldId id="269" r:id="rId6"/>
    <p:sldId id="291" r:id="rId7"/>
    <p:sldId id="276" r:id="rId8"/>
    <p:sldId id="277" r:id="rId9"/>
    <p:sldId id="278" r:id="rId10"/>
    <p:sldId id="279" r:id="rId11"/>
    <p:sldId id="280" r:id="rId12"/>
    <p:sldId id="271" r:id="rId13"/>
    <p:sldId id="272" r:id="rId14"/>
    <p:sldId id="273" r:id="rId15"/>
    <p:sldId id="274" r:id="rId16"/>
    <p:sldId id="275" r:id="rId17"/>
    <p:sldId id="283" r:id="rId18"/>
    <p:sldId id="284" r:id="rId19"/>
    <p:sldId id="285" r:id="rId20"/>
    <p:sldId id="286" r:id="rId21"/>
    <p:sldId id="287" r:id="rId22"/>
    <p:sldId id="292" r:id="rId23"/>
    <p:sldId id="282" r:id="rId24"/>
    <p:sldId id="257" r:id="rId25"/>
    <p:sldId id="288" r:id="rId26"/>
    <p:sldId id="289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12" autoAdjust="0"/>
    <p:restoredTop sz="94660"/>
  </p:normalViewPr>
  <p:slideViewPr>
    <p:cSldViewPr>
      <p:cViewPr>
        <p:scale>
          <a:sx n="100" d="100"/>
          <a:sy n="100" d="100"/>
        </p:scale>
        <p:origin x="51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cabello\Desktop\CU\CVEN%205286\Project%20Productivit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ierreba:Desktop:design%20of%20construction%20operations:crew%20balanc%20chart%20copi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cabello\Desktop\CU\CVEN%205286\Project%20Productivi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cabello\Desktop\CU\CVEN%205286\Project%20Productivit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cabello\Desktop\CU\CVEN%205286\Project%20Productivit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cabello\Desktop\CU\CVEN%205286\Project%20Productivit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cabello\Desktop\CU\CVEN%205286\Project%20Productivit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cabello\Desktop\CU\CVEN%205286\Project%20Productivit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cabello\Desktop\CU\CVEN%205286\Project%20Productivit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ierreba:Desktop:design%20of%20construction%20operations:crew%20balanc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1055918148238417E-2"/>
          <c:y val="0.192775645270679"/>
          <c:w val="0.58414269090679305"/>
          <c:h val="0.71619976247766404"/>
        </c:manualLayout>
      </c:layout>
      <c:pie3DChart>
        <c:varyColors val="1"/>
        <c:ser>
          <c:idx val="0"/>
          <c:order val="0"/>
          <c:tx>
            <c:v>Carpenters Average</c:v>
          </c:tx>
          <c:dLbls>
            <c:showVal val="1"/>
            <c:showLeaderLines val="1"/>
          </c:dLbls>
          <c:cat>
            <c:strRef>
              <c:f>Sheet1!$C$147:$C$153</c:f>
              <c:strCache>
                <c:ptCount val="7"/>
                <c:pt idx="0">
                  <c:v>Direct</c:v>
                </c:pt>
                <c:pt idx="1">
                  <c:v>Prep</c:v>
                </c:pt>
                <c:pt idx="2">
                  <c:v>Tools/Equip</c:v>
                </c:pt>
                <c:pt idx="3">
                  <c:v>Matl</c:v>
                </c:pt>
                <c:pt idx="4">
                  <c:v>Waiting</c:v>
                </c:pt>
                <c:pt idx="5">
                  <c:v>Travel</c:v>
                </c:pt>
                <c:pt idx="6">
                  <c:v>Personal</c:v>
                </c:pt>
              </c:strCache>
            </c:strRef>
          </c:cat>
          <c:val>
            <c:numRef>
              <c:f>Sheet1!$G$147:$G$153</c:f>
              <c:numCache>
                <c:formatCode>0.0%</c:formatCode>
                <c:ptCount val="7"/>
                <c:pt idx="0">
                  <c:v>0.22519499178981903</c:v>
                </c:pt>
                <c:pt idx="1">
                  <c:v>0.13992088153158899</c:v>
                </c:pt>
                <c:pt idx="2">
                  <c:v>8.7233169129720803E-2</c:v>
                </c:pt>
                <c:pt idx="3">
                  <c:v>0.18241733949991706</c:v>
                </c:pt>
                <c:pt idx="4">
                  <c:v>0.19413596687643905</c:v>
                </c:pt>
                <c:pt idx="5">
                  <c:v>0.13481803385160904</c:v>
                </c:pt>
                <c:pt idx="6">
                  <c:v>3.6279617320905913E-2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400" baseline="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col"/>
        <c:grouping val="stacked"/>
        <c:ser>
          <c:idx val="0"/>
          <c:order val="0"/>
          <c:tx>
            <c:strRef>
              <c:f>Sheet1!$A$24</c:f>
              <c:strCache>
                <c:ptCount val="1"/>
                <c:pt idx="0">
                  <c:v>Record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Sheet1!$B$24:$C$24</c:f>
              <c:numCache>
                <c:formatCode>General</c:formatCode>
                <c:ptCount val="2"/>
                <c:pt idx="0" formatCode="mm:ss">
                  <c:v>4.0509259259259193E-4</c:v>
                </c:pt>
              </c:numCache>
            </c:numRef>
          </c:val>
        </c:ser>
        <c:ser>
          <c:idx val="1"/>
          <c:order val="1"/>
          <c:tx>
            <c:strRef>
              <c:f>Sheet1!$A$25</c:f>
              <c:strCache>
                <c:ptCount val="1"/>
                <c:pt idx="0">
                  <c:v>Pick Wood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Sheet1!$B$25:$C$25</c:f>
              <c:numCache>
                <c:formatCode>General</c:formatCode>
                <c:ptCount val="2"/>
                <c:pt idx="0" formatCode="mm:ss">
                  <c:v>1.7361111111111104E-4</c:v>
                </c:pt>
              </c:numCache>
            </c:numRef>
          </c:val>
        </c:ser>
        <c:ser>
          <c:idx val="2"/>
          <c:order val="2"/>
          <c:tx>
            <c:strRef>
              <c:f>Sheet1!$A$26</c:f>
              <c:strCache>
                <c:ptCount val="1"/>
                <c:pt idx="0">
                  <c:v>Mark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Sheet1!$B$26:$C$26</c:f>
              <c:numCache>
                <c:formatCode>General</c:formatCode>
                <c:ptCount val="2"/>
                <c:pt idx="0" formatCode="mm:ss">
                  <c:v>1.1574074074074102E-4</c:v>
                </c:pt>
              </c:numCache>
            </c:numRef>
          </c:val>
        </c:ser>
        <c:ser>
          <c:idx val="3"/>
          <c:order val="3"/>
          <c:tx>
            <c:strRef>
              <c:f>Sheet1!$A$27</c:f>
              <c:strCache>
                <c:ptCount val="1"/>
                <c:pt idx="0">
                  <c:v>Cut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Sheet1!$B$27:$C$27</c:f>
              <c:numCache>
                <c:formatCode>General</c:formatCode>
                <c:ptCount val="2"/>
                <c:pt idx="0" formatCode="mm:ss">
                  <c:v>4.6296296296296321E-5</c:v>
                </c:pt>
              </c:numCache>
            </c:numRef>
          </c:val>
        </c:ser>
        <c:ser>
          <c:idx val="4"/>
          <c:order val="4"/>
          <c:tx>
            <c:strRef>
              <c:f>Sheet1!$A$28</c:f>
              <c:strCache>
                <c:ptCount val="1"/>
                <c:pt idx="0">
                  <c:v>Stack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Sheet1!$B$28:$C$28</c:f>
              <c:numCache>
                <c:formatCode>General</c:formatCode>
                <c:ptCount val="2"/>
                <c:pt idx="0" formatCode="mm:ss">
                  <c:v>5.7870370370370406E-5</c:v>
                </c:pt>
              </c:numCache>
            </c:numRef>
          </c:val>
        </c:ser>
        <c:ser>
          <c:idx val="5"/>
          <c:order val="5"/>
          <c:tx>
            <c:strRef>
              <c:f>Sheet1!$A$29</c:f>
              <c:strCache>
                <c:ptCount val="1"/>
                <c:pt idx="0">
                  <c:v>Mark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Sheet1!$B$29:$C$29</c:f>
              <c:numCache>
                <c:formatCode>General</c:formatCode>
                <c:ptCount val="2"/>
                <c:pt idx="0" formatCode="mm:ss">
                  <c:v>1.1574074074074102E-4</c:v>
                </c:pt>
              </c:numCache>
            </c:numRef>
          </c:val>
        </c:ser>
        <c:ser>
          <c:idx val="6"/>
          <c:order val="6"/>
          <c:tx>
            <c:strRef>
              <c:f>Sheet1!$A$30</c:f>
              <c:strCache>
                <c:ptCount val="1"/>
                <c:pt idx="0">
                  <c:v>Cut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Sheet1!$B$30:$C$30</c:f>
              <c:numCache>
                <c:formatCode>General</c:formatCode>
                <c:ptCount val="2"/>
                <c:pt idx="0" formatCode="mm:ss">
                  <c:v>4.6296296296296321E-5</c:v>
                </c:pt>
              </c:numCache>
            </c:numRef>
          </c:val>
        </c:ser>
        <c:ser>
          <c:idx val="7"/>
          <c:order val="7"/>
          <c:tx>
            <c:strRef>
              <c:f>Sheet1!$A$31</c:f>
              <c:strCache>
                <c:ptCount val="1"/>
                <c:pt idx="0">
                  <c:v>Stack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Sheet1!$B$31:$C$31</c:f>
              <c:numCache>
                <c:formatCode>General</c:formatCode>
                <c:ptCount val="2"/>
                <c:pt idx="0" formatCode="mm:ss">
                  <c:v>5.7870370370370406E-5</c:v>
                </c:pt>
              </c:numCache>
            </c:numRef>
          </c:val>
        </c:ser>
        <c:ser>
          <c:idx val="8"/>
          <c:order val="8"/>
          <c:tx>
            <c:strRef>
              <c:f>Sheet1!$A$32</c:f>
              <c:strCache>
                <c:ptCount val="1"/>
                <c:pt idx="0">
                  <c:v>Mark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Sheet1!$B$32:$C$32</c:f>
              <c:numCache>
                <c:formatCode>General</c:formatCode>
                <c:ptCount val="2"/>
                <c:pt idx="0" formatCode="mm:ss">
                  <c:v>1.1574074074074102E-4</c:v>
                </c:pt>
              </c:numCache>
            </c:numRef>
          </c:val>
        </c:ser>
        <c:ser>
          <c:idx val="9"/>
          <c:order val="9"/>
          <c:tx>
            <c:strRef>
              <c:f>Sheet1!$A$33</c:f>
              <c:strCache>
                <c:ptCount val="1"/>
                <c:pt idx="0">
                  <c:v>Cut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Sheet1!$B$33:$C$33</c:f>
              <c:numCache>
                <c:formatCode>General</c:formatCode>
                <c:ptCount val="2"/>
                <c:pt idx="0" formatCode="mm:ss">
                  <c:v>4.6296296296296321E-5</c:v>
                </c:pt>
              </c:numCache>
            </c:numRef>
          </c:val>
        </c:ser>
        <c:ser>
          <c:idx val="10"/>
          <c:order val="10"/>
          <c:tx>
            <c:strRef>
              <c:f>Sheet1!$A$34</c:f>
              <c:strCache>
                <c:ptCount val="1"/>
                <c:pt idx="0">
                  <c:v>Stack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Sheet1!$B$34:$C$34</c:f>
              <c:numCache>
                <c:formatCode>General</c:formatCode>
                <c:ptCount val="2"/>
                <c:pt idx="0" formatCode="mm:ss">
                  <c:v>5.7870370370370406E-5</c:v>
                </c:pt>
              </c:numCache>
            </c:numRef>
          </c:val>
        </c:ser>
        <c:ser>
          <c:idx val="11"/>
          <c:order val="11"/>
          <c:tx>
            <c:strRef>
              <c:f>Sheet1!$A$35</c:f>
              <c:strCache>
                <c:ptCount val="1"/>
                <c:pt idx="0">
                  <c:v>Mark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Sheet1!$B$35:$C$35</c:f>
              <c:numCache>
                <c:formatCode>General</c:formatCode>
                <c:ptCount val="2"/>
                <c:pt idx="0" formatCode="mm:ss">
                  <c:v>1.1574074074074102E-4</c:v>
                </c:pt>
              </c:numCache>
            </c:numRef>
          </c:val>
        </c:ser>
        <c:ser>
          <c:idx val="12"/>
          <c:order val="12"/>
          <c:tx>
            <c:strRef>
              <c:f>Sheet1!$A$36</c:f>
              <c:strCache>
                <c:ptCount val="1"/>
                <c:pt idx="0">
                  <c:v>Cut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Sheet1!$B$36:$C$36</c:f>
              <c:numCache>
                <c:formatCode>General</c:formatCode>
                <c:ptCount val="2"/>
                <c:pt idx="0" formatCode="mm:ss">
                  <c:v>4.6296296296296321E-5</c:v>
                </c:pt>
              </c:numCache>
            </c:numRef>
          </c:val>
        </c:ser>
        <c:ser>
          <c:idx val="13"/>
          <c:order val="13"/>
          <c:tx>
            <c:strRef>
              <c:f>Sheet1!$A$37</c:f>
              <c:strCache>
                <c:ptCount val="1"/>
                <c:pt idx="0">
                  <c:v>Stack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Sheet1!$B$37:$C$37</c:f>
              <c:numCache>
                <c:formatCode>General</c:formatCode>
                <c:ptCount val="2"/>
                <c:pt idx="0" formatCode="mm:ss">
                  <c:v>5.7870370370370406E-5</c:v>
                </c:pt>
              </c:numCache>
            </c:numRef>
          </c:val>
        </c:ser>
        <c:ser>
          <c:idx val="14"/>
          <c:order val="14"/>
          <c:tx>
            <c:strRef>
              <c:f>Sheet1!$A$38</c:f>
              <c:strCache>
                <c:ptCount val="1"/>
                <c:pt idx="0">
                  <c:v>Switching scaffold</c:v>
                </c:pt>
              </c:strCache>
            </c:strRef>
          </c:tx>
          <c:spPr>
            <a:gradFill rotWithShape="1">
              <a:gsLst>
                <a:gs pos="0">
                  <a:srgbClr val="0000FF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Sheet1!$B$38</c:f>
              <c:numCache>
                <c:formatCode>mm:ss</c:formatCode>
                <c:ptCount val="1"/>
                <c:pt idx="0">
                  <c:v>3.4722222222222202E-4</c:v>
                </c:pt>
              </c:numCache>
            </c:numRef>
          </c:val>
        </c:ser>
        <c:ser>
          <c:idx val="15"/>
          <c:order val="15"/>
          <c:tx>
            <c:strRef>
              <c:f>Sheet1!$A$56</c:f>
              <c:strCache>
                <c:ptCount val="1"/>
                <c:pt idx="0">
                  <c:v>Measure</c:v>
                </c:pt>
              </c:strCache>
            </c:strRef>
          </c:tx>
          <c:spPr>
            <a:gradFill rotWithShape="1"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Sheet1!$B$56:$C$56</c:f>
              <c:numCache>
                <c:formatCode>mm:ss</c:formatCode>
                <c:ptCount val="2"/>
                <c:pt idx="1">
                  <c:v>4.0509259259259193E-4</c:v>
                </c:pt>
              </c:numCache>
            </c:numRef>
          </c:val>
        </c:ser>
        <c:ser>
          <c:idx val="16"/>
          <c:order val="16"/>
          <c:tx>
            <c:strRef>
              <c:f>Sheet1!$A$57</c:f>
              <c:strCache>
                <c:ptCount val="1"/>
                <c:pt idx="0">
                  <c:v>Wait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Sheet1!$B$57:$C$57</c:f>
              <c:numCache>
                <c:formatCode>mm:ss</c:formatCode>
                <c:ptCount val="2"/>
                <c:pt idx="1">
                  <c:v>3.3564814814814801E-4</c:v>
                </c:pt>
              </c:numCache>
            </c:numRef>
          </c:val>
        </c:ser>
        <c:ser>
          <c:idx val="17"/>
          <c:order val="17"/>
          <c:tx>
            <c:strRef>
              <c:f>Sheet1!$A$58</c:f>
              <c:strCache>
                <c:ptCount val="1"/>
                <c:pt idx="0">
                  <c:v>Pick Wood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Sheet1!$B$58:$C$58</c:f>
              <c:numCache>
                <c:formatCode>mm:ss</c:formatCode>
                <c:ptCount val="2"/>
                <c:pt idx="1">
                  <c:v>9.2592592592592845E-5</c:v>
                </c:pt>
              </c:numCache>
            </c:numRef>
          </c:val>
        </c:ser>
        <c:ser>
          <c:idx val="18"/>
          <c:order val="18"/>
          <c:tx>
            <c:strRef>
              <c:f>Sheet1!$A$59</c:f>
              <c:strCache>
                <c:ptCount val="1"/>
                <c:pt idx="0">
                  <c:v>Position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Sheet1!$B$59:$C$59</c:f>
              <c:numCache>
                <c:formatCode>mm:ss</c:formatCode>
                <c:ptCount val="2"/>
                <c:pt idx="1">
                  <c:v>3.8194444444444403E-4</c:v>
                </c:pt>
              </c:numCache>
            </c:numRef>
          </c:val>
        </c:ser>
        <c:ser>
          <c:idx val="19"/>
          <c:order val="19"/>
          <c:tx>
            <c:strRef>
              <c:f>Sheet1!$A$60</c:f>
              <c:strCache>
                <c:ptCount val="1"/>
                <c:pt idx="0">
                  <c:v>Fasten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Sheet1!$B$60:$C$60</c:f>
              <c:numCache>
                <c:formatCode>mm:ss</c:formatCode>
                <c:ptCount val="2"/>
                <c:pt idx="1">
                  <c:v>1.0416666666666701E-4</c:v>
                </c:pt>
              </c:numCache>
            </c:numRef>
          </c:val>
        </c:ser>
        <c:ser>
          <c:idx val="20"/>
          <c:order val="20"/>
          <c:tx>
            <c:strRef>
              <c:f>Sheet1!$A$61</c:f>
              <c:strCache>
                <c:ptCount val="1"/>
                <c:pt idx="0">
                  <c:v>Check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Sheet1!$B$61:$C$61</c:f>
              <c:numCache>
                <c:formatCode>mm:ss</c:formatCode>
                <c:ptCount val="2"/>
                <c:pt idx="1">
                  <c:v>1.7361111111111104E-4</c:v>
                </c:pt>
              </c:numCache>
            </c:numRef>
          </c:val>
        </c:ser>
        <c:ser>
          <c:idx val="21"/>
          <c:order val="21"/>
          <c:tx>
            <c:strRef>
              <c:f>Sheet1!$A$62</c:f>
              <c:strCache>
                <c:ptCount val="1"/>
                <c:pt idx="0">
                  <c:v>Pick Wood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Sheet1!$B$62:$C$62</c:f>
              <c:numCache>
                <c:formatCode>mm:ss</c:formatCode>
                <c:ptCount val="2"/>
                <c:pt idx="1">
                  <c:v>9.2592592592592845E-5</c:v>
                </c:pt>
              </c:numCache>
            </c:numRef>
          </c:val>
        </c:ser>
        <c:ser>
          <c:idx val="22"/>
          <c:order val="22"/>
          <c:tx>
            <c:strRef>
              <c:f>Sheet1!$A$63</c:f>
              <c:strCache>
                <c:ptCount val="1"/>
                <c:pt idx="0">
                  <c:v>Position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Sheet1!$B$63:$C$63</c:f>
              <c:numCache>
                <c:formatCode>mm:ss</c:formatCode>
                <c:ptCount val="2"/>
                <c:pt idx="1">
                  <c:v>3.8194444444444403E-4</c:v>
                </c:pt>
              </c:numCache>
            </c:numRef>
          </c:val>
        </c:ser>
        <c:ser>
          <c:idx val="23"/>
          <c:order val="23"/>
          <c:tx>
            <c:strRef>
              <c:f>Sheet1!$A$64</c:f>
              <c:strCache>
                <c:ptCount val="1"/>
                <c:pt idx="0">
                  <c:v>Fasten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1"/>
            <c:spPr>
              <a:gradFill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Sheet1!$B$64:$C$64</c:f>
              <c:numCache>
                <c:formatCode>mm:ss</c:formatCode>
                <c:ptCount val="2"/>
                <c:pt idx="1">
                  <c:v>1.0416666666666701E-4</c:v>
                </c:pt>
              </c:numCache>
            </c:numRef>
          </c:val>
        </c:ser>
        <c:ser>
          <c:idx val="24"/>
          <c:order val="24"/>
          <c:tx>
            <c:strRef>
              <c:f>Sheet1!$A$65</c:f>
              <c:strCache>
                <c:ptCount val="1"/>
                <c:pt idx="0">
                  <c:v>Check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Sheet1!$B$65:$C$65</c:f>
              <c:numCache>
                <c:formatCode>mm:ss</c:formatCode>
                <c:ptCount val="2"/>
                <c:pt idx="1">
                  <c:v>1.7361111111111104E-4</c:v>
                </c:pt>
              </c:numCache>
            </c:numRef>
          </c:val>
        </c:ser>
        <c:ser>
          <c:idx val="25"/>
          <c:order val="25"/>
          <c:tx>
            <c:strRef>
              <c:f>Sheet1!$A$66</c:f>
              <c:strCache>
                <c:ptCount val="1"/>
                <c:pt idx="0">
                  <c:v>Pick Wood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Sheet1!$B$66:$C$66</c:f>
              <c:numCache>
                <c:formatCode>mm:ss</c:formatCode>
                <c:ptCount val="2"/>
                <c:pt idx="1">
                  <c:v>9.2592592592592845E-5</c:v>
                </c:pt>
              </c:numCache>
            </c:numRef>
          </c:val>
        </c:ser>
        <c:ser>
          <c:idx val="26"/>
          <c:order val="26"/>
          <c:tx>
            <c:strRef>
              <c:f>Sheet1!$A$67</c:f>
              <c:strCache>
                <c:ptCount val="1"/>
                <c:pt idx="0">
                  <c:v>Position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Sheet1!$B$67:$C$67</c:f>
              <c:numCache>
                <c:formatCode>mm:ss</c:formatCode>
                <c:ptCount val="2"/>
                <c:pt idx="1">
                  <c:v>3.8194444444444403E-4</c:v>
                </c:pt>
              </c:numCache>
            </c:numRef>
          </c:val>
        </c:ser>
        <c:ser>
          <c:idx val="27"/>
          <c:order val="27"/>
          <c:tx>
            <c:strRef>
              <c:f>Sheet1!$A$68</c:f>
              <c:strCache>
                <c:ptCount val="1"/>
                <c:pt idx="0">
                  <c:v>Fasten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Sheet1!$B$68:$C$68</c:f>
              <c:numCache>
                <c:formatCode>mm:ss</c:formatCode>
                <c:ptCount val="2"/>
                <c:pt idx="1">
                  <c:v>1.0416666666666701E-4</c:v>
                </c:pt>
              </c:numCache>
            </c:numRef>
          </c:val>
        </c:ser>
        <c:ser>
          <c:idx val="28"/>
          <c:order val="28"/>
          <c:tx>
            <c:strRef>
              <c:f>Sheet1!$A$69</c:f>
              <c:strCache>
                <c:ptCount val="1"/>
                <c:pt idx="0">
                  <c:v>Check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Sheet1!$B$69:$C$69</c:f>
              <c:numCache>
                <c:formatCode>mm:ss</c:formatCode>
                <c:ptCount val="2"/>
                <c:pt idx="1">
                  <c:v>1.7361111111111104E-4</c:v>
                </c:pt>
              </c:numCache>
            </c:numRef>
          </c:val>
        </c:ser>
        <c:ser>
          <c:idx val="29"/>
          <c:order val="29"/>
          <c:tx>
            <c:strRef>
              <c:f>Sheet1!$A$70</c:f>
              <c:strCache>
                <c:ptCount val="1"/>
                <c:pt idx="0">
                  <c:v>Adjust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Sheet1!$B$70:$C$70</c:f>
              <c:numCache>
                <c:formatCode>mm:ss</c:formatCode>
                <c:ptCount val="2"/>
                <c:pt idx="1">
                  <c:v>3.4722222222222202E-4</c:v>
                </c:pt>
              </c:numCache>
            </c:numRef>
          </c:val>
        </c:ser>
        <c:ser>
          <c:idx val="30"/>
          <c:order val="30"/>
          <c:tx>
            <c:strRef>
              <c:f>Sheet1!$A$71</c:f>
              <c:strCache>
                <c:ptCount val="1"/>
                <c:pt idx="0">
                  <c:v>Check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Sheet1!$B$71:$C$71</c:f>
              <c:numCache>
                <c:formatCode>mm:ss</c:formatCode>
                <c:ptCount val="2"/>
                <c:pt idx="1">
                  <c:v>1.2731481481481502E-4</c:v>
                </c:pt>
              </c:numCache>
            </c:numRef>
          </c:val>
        </c:ser>
        <c:ser>
          <c:idx val="31"/>
          <c:order val="31"/>
          <c:tx>
            <c:strRef>
              <c:f>Sheet1!$A$39</c:f>
              <c:strCache>
                <c:ptCount val="1"/>
                <c:pt idx="0">
                  <c:v>Record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Sheet1!$B$39</c:f>
              <c:numCache>
                <c:formatCode>mm:ss</c:formatCode>
                <c:ptCount val="1"/>
                <c:pt idx="0">
                  <c:v>4.0509259259259193E-4</c:v>
                </c:pt>
              </c:numCache>
            </c:numRef>
          </c:val>
        </c:ser>
        <c:ser>
          <c:idx val="32"/>
          <c:order val="32"/>
          <c:tx>
            <c:strRef>
              <c:f>Sheet1!$A$40</c:f>
              <c:strCache>
                <c:ptCount val="1"/>
                <c:pt idx="0">
                  <c:v>Pick Wood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Sheet1!$B$40</c:f>
              <c:numCache>
                <c:formatCode>mm:ss</c:formatCode>
                <c:ptCount val="1"/>
                <c:pt idx="0">
                  <c:v>1.7361111111111104E-4</c:v>
                </c:pt>
              </c:numCache>
            </c:numRef>
          </c:val>
        </c:ser>
        <c:ser>
          <c:idx val="33"/>
          <c:order val="33"/>
          <c:tx>
            <c:strRef>
              <c:f>Sheet1!$A$41</c:f>
              <c:strCache>
                <c:ptCount val="1"/>
                <c:pt idx="0">
                  <c:v>Mark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Sheet1!$B$41</c:f>
              <c:numCache>
                <c:formatCode>mm:ss</c:formatCode>
                <c:ptCount val="1"/>
                <c:pt idx="0">
                  <c:v>1.1574074074074102E-4</c:v>
                </c:pt>
              </c:numCache>
            </c:numRef>
          </c:val>
        </c:ser>
        <c:ser>
          <c:idx val="34"/>
          <c:order val="34"/>
          <c:tx>
            <c:strRef>
              <c:f>Sheet1!$A$42</c:f>
              <c:strCache>
                <c:ptCount val="1"/>
                <c:pt idx="0">
                  <c:v>Cut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Sheet1!$B$42</c:f>
              <c:numCache>
                <c:formatCode>mm:ss</c:formatCode>
                <c:ptCount val="1"/>
                <c:pt idx="0">
                  <c:v>4.6296296296296321E-5</c:v>
                </c:pt>
              </c:numCache>
            </c:numRef>
          </c:val>
        </c:ser>
        <c:ser>
          <c:idx val="35"/>
          <c:order val="35"/>
          <c:tx>
            <c:strRef>
              <c:f>Sheet1!$A$43</c:f>
              <c:strCache>
                <c:ptCount val="1"/>
                <c:pt idx="0">
                  <c:v>Stack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Sheet1!$B$43</c:f>
              <c:numCache>
                <c:formatCode>mm:ss</c:formatCode>
                <c:ptCount val="1"/>
                <c:pt idx="0">
                  <c:v>5.7870370370370406E-5</c:v>
                </c:pt>
              </c:numCache>
            </c:numRef>
          </c:val>
        </c:ser>
        <c:ser>
          <c:idx val="36"/>
          <c:order val="36"/>
          <c:tx>
            <c:strRef>
              <c:f>Sheet1!$A$44</c:f>
              <c:strCache>
                <c:ptCount val="1"/>
                <c:pt idx="0">
                  <c:v>Mark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Sheet1!$B$44</c:f>
              <c:numCache>
                <c:formatCode>mm:ss</c:formatCode>
                <c:ptCount val="1"/>
                <c:pt idx="0">
                  <c:v>1.1574074074074102E-4</c:v>
                </c:pt>
              </c:numCache>
            </c:numRef>
          </c:val>
        </c:ser>
        <c:ser>
          <c:idx val="37"/>
          <c:order val="37"/>
          <c:tx>
            <c:strRef>
              <c:f>Sheet1!$A$45</c:f>
              <c:strCache>
                <c:ptCount val="1"/>
                <c:pt idx="0">
                  <c:v>Cut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Sheet1!$B$45</c:f>
              <c:numCache>
                <c:formatCode>mm:ss</c:formatCode>
                <c:ptCount val="1"/>
                <c:pt idx="0">
                  <c:v>4.6296296296296321E-5</c:v>
                </c:pt>
              </c:numCache>
            </c:numRef>
          </c:val>
        </c:ser>
        <c:ser>
          <c:idx val="38"/>
          <c:order val="38"/>
          <c:tx>
            <c:strRef>
              <c:f>Sheet1!$A$46</c:f>
              <c:strCache>
                <c:ptCount val="1"/>
                <c:pt idx="0">
                  <c:v>Stack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Sheet1!$B$46</c:f>
              <c:numCache>
                <c:formatCode>mm:ss</c:formatCode>
                <c:ptCount val="1"/>
                <c:pt idx="0">
                  <c:v>5.7870370370370406E-5</c:v>
                </c:pt>
              </c:numCache>
            </c:numRef>
          </c:val>
        </c:ser>
        <c:ser>
          <c:idx val="39"/>
          <c:order val="39"/>
          <c:tx>
            <c:strRef>
              <c:f>Sheet1!$A$47</c:f>
              <c:strCache>
                <c:ptCount val="1"/>
                <c:pt idx="0">
                  <c:v>Mark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Sheet1!$B$47</c:f>
              <c:numCache>
                <c:formatCode>mm:ss</c:formatCode>
                <c:ptCount val="1"/>
                <c:pt idx="0">
                  <c:v>1.1574074074074102E-4</c:v>
                </c:pt>
              </c:numCache>
            </c:numRef>
          </c:val>
        </c:ser>
        <c:ser>
          <c:idx val="40"/>
          <c:order val="40"/>
          <c:tx>
            <c:strRef>
              <c:f>Sheet1!$A$48</c:f>
              <c:strCache>
                <c:ptCount val="1"/>
                <c:pt idx="0">
                  <c:v>Cut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Sheet1!$B$48</c:f>
              <c:numCache>
                <c:formatCode>mm:ss</c:formatCode>
                <c:ptCount val="1"/>
                <c:pt idx="0">
                  <c:v>4.6296296296296321E-5</c:v>
                </c:pt>
              </c:numCache>
            </c:numRef>
          </c:val>
        </c:ser>
        <c:ser>
          <c:idx val="41"/>
          <c:order val="41"/>
          <c:tx>
            <c:strRef>
              <c:f>Sheet1!$A$49</c:f>
              <c:strCache>
                <c:ptCount val="1"/>
                <c:pt idx="0">
                  <c:v>Stack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Sheet1!$B$49</c:f>
              <c:numCache>
                <c:formatCode>mm:ss</c:formatCode>
                <c:ptCount val="1"/>
                <c:pt idx="0">
                  <c:v>5.7870370370370406E-5</c:v>
                </c:pt>
              </c:numCache>
            </c:numRef>
          </c:val>
        </c:ser>
        <c:ser>
          <c:idx val="42"/>
          <c:order val="42"/>
          <c:tx>
            <c:strRef>
              <c:f>Sheet1!$A$50</c:f>
              <c:strCache>
                <c:ptCount val="1"/>
                <c:pt idx="0">
                  <c:v>Mark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Sheet1!$B$50</c:f>
              <c:numCache>
                <c:formatCode>mm:ss</c:formatCode>
                <c:ptCount val="1"/>
                <c:pt idx="0">
                  <c:v>1.1574074074074102E-4</c:v>
                </c:pt>
              </c:numCache>
            </c:numRef>
          </c:val>
        </c:ser>
        <c:ser>
          <c:idx val="43"/>
          <c:order val="43"/>
          <c:tx>
            <c:strRef>
              <c:f>Sheet1!$A$51</c:f>
              <c:strCache>
                <c:ptCount val="1"/>
                <c:pt idx="0">
                  <c:v>Cut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Sheet1!$B$51</c:f>
              <c:numCache>
                <c:formatCode>mm:ss</c:formatCode>
                <c:ptCount val="1"/>
                <c:pt idx="0">
                  <c:v>4.6296296296296321E-5</c:v>
                </c:pt>
              </c:numCache>
            </c:numRef>
          </c:val>
        </c:ser>
        <c:ser>
          <c:idx val="44"/>
          <c:order val="44"/>
          <c:tx>
            <c:strRef>
              <c:f>Sheet1!$A$52</c:f>
              <c:strCache>
                <c:ptCount val="1"/>
                <c:pt idx="0">
                  <c:v>Stack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Sheet1!$B$52</c:f>
              <c:numCache>
                <c:formatCode>mm:ss</c:formatCode>
                <c:ptCount val="1"/>
                <c:pt idx="0">
                  <c:v>5.7870370370370406E-5</c:v>
                </c:pt>
              </c:numCache>
            </c:numRef>
          </c:val>
        </c:ser>
        <c:ser>
          <c:idx val="45"/>
          <c:order val="45"/>
          <c:tx>
            <c:strRef>
              <c:f>Sheet1!$A$53</c:f>
              <c:strCache>
                <c:ptCount val="1"/>
                <c:pt idx="0">
                  <c:v>Mark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Sheet1!$B$53</c:f>
              <c:numCache>
                <c:formatCode>mm:ss</c:formatCode>
                <c:ptCount val="1"/>
                <c:pt idx="0">
                  <c:v>1.1574074074074102E-4</c:v>
                </c:pt>
              </c:numCache>
            </c:numRef>
          </c:val>
        </c:ser>
        <c:ser>
          <c:idx val="46"/>
          <c:order val="46"/>
          <c:tx>
            <c:strRef>
              <c:f>Sheet1!$A$54</c:f>
              <c:strCache>
                <c:ptCount val="1"/>
                <c:pt idx="0">
                  <c:v>Cut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Sheet1!$B$54</c:f>
              <c:numCache>
                <c:formatCode>mm:ss</c:formatCode>
                <c:ptCount val="1"/>
                <c:pt idx="0">
                  <c:v>4.6296296296296321E-5</c:v>
                </c:pt>
              </c:numCache>
            </c:numRef>
          </c:val>
        </c:ser>
        <c:ser>
          <c:idx val="47"/>
          <c:order val="47"/>
          <c:tx>
            <c:strRef>
              <c:f>Sheet1!$A$55</c:f>
              <c:strCache>
                <c:ptCount val="1"/>
                <c:pt idx="0">
                  <c:v>Stack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</c:f>
              <c:strCache>
                <c:ptCount val="1"/>
                <c:pt idx="0">
                  <c:v>Prep Worker</c:v>
                </c:pt>
              </c:strCache>
            </c:strRef>
          </c:cat>
          <c:val>
            <c:numRef>
              <c:f>Sheet1!$B$55</c:f>
              <c:numCache>
                <c:formatCode>mm:ss</c:formatCode>
                <c:ptCount val="1"/>
                <c:pt idx="0">
                  <c:v>4.6296296296296321E-5</c:v>
                </c:pt>
              </c:numCache>
            </c:numRef>
          </c:val>
        </c:ser>
        <c:dLbls/>
        <c:overlap val="100"/>
        <c:axId val="87933696"/>
        <c:axId val="87935232"/>
      </c:barChart>
      <c:catAx>
        <c:axId val="87933696"/>
        <c:scaling>
          <c:orientation val="minMax"/>
        </c:scaling>
        <c:axPos val="b"/>
        <c:tickLblPos val="nextTo"/>
        <c:crossAx val="87935232"/>
        <c:crosses val="autoZero"/>
        <c:auto val="1"/>
        <c:lblAlgn val="ctr"/>
        <c:lblOffset val="100"/>
      </c:catAx>
      <c:valAx>
        <c:axId val="87935232"/>
        <c:scaling>
          <c:orientation val="minMax"/>
          <c:max val="3.4700000000000004E-3"/>
        </c:scaling>
        <c:axPos val="l"/>
        <c:majorGridlines/>
        <c:numFmt formatCode="mm:ss" sourceLinked="1"/>
        <c:tickLblPos val="nextTo"/>
        <c:crossAx val="8793369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9"/>
        <c:delete val="1"/>
      </c:legendEntry>
      <c:legendEntry>
        <c:idx val="23"/>
        <c:delete val="1"/>
      </c:legendEntry>
      <c:legendEntry>
        <c:idx val="24"/>
        <c:delete val="1"/>
      </c:legendEntry>
      <c:legendEntry>
        <c:idx val="25"/>
        <c:delete val="1"/>
      </c:legendEntry>
      <c:legendEntry>
        <c:idx val="26"/>
        <c:delete val="1"/>
      </c:legendEntry>
      <c:legendEntry>
        <c:idx val="27"/>
        <c:delete val="1"/>
      </c:legendEntry>
      <c:legendEntry>
        <c:idx val="28"/>
        <c:delete val="1"/>
      </c:legendEntry>
      <c:legendEntry>
        <c:idx val="29"/>
        <c:delete val="1"/>
      </c:legendEntry>
      <c:legendEntry>
        <c:idx val="30"/>
        <c:delete val="1"/>
      </c:legendEntry>
      <c:legendEntry>
        <c:idx val="33"/>
        <c:delete val="1"/>
      </c:legendEntry>
      <c:legendEntry>
        <c:idx val="36"/>
        <c:delete val="1"/>
      </c:legendEntry>
      <c:legendEntry>
        <c:idx val="37"/>
        <c:delete val="1"/>
      </c:legendEntry>
      <c:legendEntry>
        <c:idx val="38"/>
        <c:delete val="1"/>
      </c:legendEntry>
      <c:legendEntry>
        <c:idx val="39"/>
        <c:delete val="1"/>
      </c:legendEntry>
      <c:legendEntry>
        <c:idx val="40"/>
        <c:delete val="1"/>
      </c:legendEntry>
      <c:legendEntry>
        <c:idx val="41"/>
        <c:delete val="1"/>
      </c:legendEntry>
      <c:legendEntry>
        <c:idx val="43"/>
        <c:delete val="1"/>
      </c:legendEntry>
      <c:legendEntry>
        <c:idx val="44"/>
        <c:delete val="1"/>
      </c:legendEntry>
      <c:legendEntry>
        <c:idx val="45"/>
        <c:delete val="1"/>
      </c:legendEntry>
      <c:legendEntry>
        <c:idx val="46"/>
        <c:delete val="1"/>
      </c:legendEntry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Carpentry</a:t>
            </a:r>
          </a:p>
        </c:rich>
      </c:tx>
      <c:layout/>
    </c:title>
    <c:plotArea>
      <c:layout/>
      <c:areaChart>
        <c:grouping val="percentStacked"/>
        <c:ser>
          <c:idx val="0"/>
          <c:order val="0"/>
          <c:tx>
            <c:v>Direct</c:v>
          </c:tx>
          <c:cat>
            <c:numRef>
              <c:f>Sheet1!$A$6:$A$14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Sheet1!$C$6:$C$14</c:f>
              <c:numCache>
                <c:formatCode>0.0%</c:formatCode>
                <c:ptCount val="9"/>
                <c:pt idx="0">
                  <c:v>0.10344827586206902</c:v>
                </c:pt>
                <c:pt idx="1">
                  <c:v>0.15625000000000003</c:v>
                </c:pt>
                <c:pt idx="2">
                  <c:v>0.2</c:v>
                </c:pt>
                <c:pt idx="3">
                  <c:v>0.35789473684210504</c:v>
                </c:pt>
                <c:pt idx="4">
                  <c:v>0.16666666666666696</c:v>
                </c:pt>
                <c:pt idx="5">
                  <c:v>0</c:v>
                </c:pt>
                <c:pt idx="6">
                  <c:v>0.25</c:v>
                </c:pt>
                <c:pt idx="7">
                  <c:v>0.34210526315789508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v>Prep Work</c:v>
          </c:tx>
          <c:cat>
            <c:numRef>
              <c:f>Sheet1!$A$6:$A$14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Sheet1!$E$6:$E$14</c:f>
              <c:numCache>
                <c:formatCode>0.0%</c:formatCode>
                <c:ptCount val="9"/>
                <c:pt idx="0">
                  <c:v>0.20689655172413801</c:v>
                </c:pt>
                <c:pt idx="1">
                  <c:v>6.25E-2</c:v>
                </c:pt>
                <c:pt idx="2">
                  <c:v>5.3333333333333316E-2</c:v>
                </c:pt>
                <c:pt idx="3">
                  <c:v>9.4736842105263244E-2</c:v>
                </c:pt>
                <c:pt idx="4">
                  <c:v>0.35185185185185214</c:v>
                </c:pt>
                <c:pt idx="5">
                  <c:v>0</c:v>
                </c:pt>
                <c:pt idx="6">
                  <c:v>0.11363636363636398</c:v>
                </c:pt>
                <c:pt idx="7">
                  <c:v>9.6491228070175405E-2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v>Tools/Equip</c:v>
          </c:tx>
          <c:cat>
            <c:numRef>
              <c:f>Sheet1!$A$6:$A$14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Sheet1!$G$6:$G$14</c:f>
              <c:numCache>
                <c:formatCode>0.0%</c:formatCode>
                <c:ptCount val="9"/>
                <c:pt idx="0">
                  <c:v>6.8965517241379309E-2</c:v>
                </c:pt>
                <c:pt idx="1">
                  <c:v>0.16666666666666696</c:v>
                </c:pt>
                <c:pt idx="2">
                  <c:v>6.6666666666666693E-2</c:v>
                </c:pt>
                <c:pt idx="3">
                  <c:v>7.368421052631581E-2</c:v>
                </c:pt>
                <c:pt idx="4">
                  <c:v>8.3333333333333315E-2</c:v>
                </c:pt>
                <c:pt idx="5">
                  <c:v>0</c:v>
                </c:pt>
                <c:pt idx="6">
                  <c:v>0.125</c:v>
                </c:pt>
                <c:pt idx="7">
                  <c:v>2.6315789473684202E-2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v>Matl</c:v>
          </c:tx>
          <c:cat>
            <c:numRef>
              <c:f>Sheet1!$A$6:$A$14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Sheet1!$I$6:$I$14</c:f>
              <c:numCache>
                <c:formatCode>0.0%</c:formatCode>
                <c:ptCount val="9"/>
                <c:pt idx="0">
                  <c:v>0.13793103448275904</c:v>
                </c:pt>
                <c:pt idx="1">
                  <c:v>0.27083333333333293</c:v>
                </c:pt>
                <c:pt idx="2">
                  <c:v>0.18666666666666701</c:v>
                </c:pt>
                <c:pt idx="3">
                  <c:v>0.27368421052631592</c:v>
                </c:pt>
                <c:pt idx="4">
                  <c:v>0.15740740740740708</c:v>
                </c:pt>
                <c:pt idx="5">
                  <c:v>0</c:v>
                </c:pt>
                <c:pt idx="6">
                  <c:v>0.13636363636363596</c:v>
                </c:pt>
                <c:pt idx="7">
                  <c:v>0.114035087719298</c:v>
                </c:pt>
                <c:pt idx="8">
                  <c:v>0</c:v>
                </c:pt>
              </c:numCache>
            </c:numRef>
          </c:val>
        </c:ser>
        <c:ser>
          <c:idx val="4"/>
          <c:order val="4"/>
          <c:tx>
            <c:v>Waiting</c:v>
          </c:tx>
          <c:cat>
            <c:numRef>
              <c:f>Sheet1!$A$6:$A$14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Sheet1!$K$6:$K$14</c:f>
              <c:numCache>
                <c:formatCode>0.0%</c:formatCode>
                <c:ptCount val="9"/>
                <c:pt idx="0">
                  <c:v>0.13793103448275904</c:v>
                </c:pt>
                <c:pt idx="1">
                  <c:v>0.25</c:v>
                </c:pt>
                <c:pt idx="2">
                  <c:v>0.30666666666666703</c:v>
                </c:pt>
                <c:pt idx="3">
                  <c:v>8.4210526315789513E-2</c:v>
                </c:pt>
                <c:pt idx="4">
                  <c:v>0.16666666666666696</c:v>
                </c:pt>
                <c:pt idx="5">
                  <c:v>0</c:v>
                </c:pt>
                <c:pt idx="6">
                  <c:v>0.15909090909090903</c:v>
                </c:pt>
                <c:pt idx="7">
                  <c:v>0.2543859649122811</c:v>
                </c:pt>
                <c:pt idx="8">
                  <c:v>0</c:v>
                </c:pt>
              </c:numCache>
            </c:numRef>
          </c:val>
        </c:ser>
        <c:ser>
          <c:idx val="5"/>
          <c:order val="5"/>
          <c:tx>
            <c:v>Travel</c:v>
          </c:tx>
          <c:cat>
            <c:numRef>
              <c:f>Sheet1!$A$6:$A$14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Sheet1!$M$6:$M$14</c:f>
              <c:numCache>
                <c:formatCode>0.0%</c:formatCode>
                <c:ptCount val="9"/>
                <c:pt idx="0">
                  <c:v>0.27586206896551707</c:v>
                </c:pt>
                <c:pt idx="1">
                  <c:v>6.25E-2</c:v>
                </c:pt>
                <c:pt idx="2">
                  <c:v>0.10666666666666703</c:v>
                </c:pt>
                <c:pt idx="3">
                  <c:v>0.11578947368421101</c:v>
                </c:pt>
                <c:pt idx="4">
                  <c:v>5.555555555555549E-2</c:v>
                </c:pt>
                <c:pt idx="5">
                  <c:v>0</c:v>
                </c:pt>
                <c:pt idx="6">
                  <c:v>0.20454545454545506</c:v>
                </c:pt>
                <c:pt idx="7">
                  <c:v>0.12280701754385999</c:v>
                </c:pt>
                <c:pt idx="8">
                  <c:v>0</c:v>
                </c:pt>
              </c:numCache>
            </c:numRef>
          </c:val>
        </c:ser>
        <c:ser>
          <c:idx val="6"/>
          <c:order val="6"/>
          <c:tx>
            <c:v>Personal</c:v>
          </c:tx>
          <c:cat>
            <c:numRef>
              <c:f>Sheet1!$A$6:$A$14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Sheet1!$O$6:$O$14</c:f>
              <c:numCache>
                <c:formatCode>0.0%</c:formatCode>
                <c:ptCount val="9"/>
                <c:pt idx="0">
                  <c:v>6.8965517241379309E-2</c:v>
                </c:pt>
                <c:pt idx="1">
                  <c:v>3.125E-2</c:v>
                </c:pt>
                <c:pt idx="2">
                  <c:v>8.0000000000000016E-2</c:v>
                </c:pt>
                <c:pt idx="3">
                  <c:v>0</c:v>
                </c:pt>
                <c:pt idx="4">
                  <c:v>1.8518518518518504E-2</c:v>
                </c:pt>
                <c:pt idx="5">
                  <c:v>0</c:v>
                </c:pt>
                <c:pt idx="6">
                  <c:v>1.1363636363636402E-2</c:v>
                </c:pt>
                <c:pt idx="7">
                  <c:v>4.3859649122807001E-2</c:v>
                </c:pt>
                <c:pt idx="8">
                  <c:v>0</c:v>
                </c:pt>
              </c:numCache>
            </c:numRef>
          </c:val>
        </c:ser>
        <c:dLbls/>
        <c:axId val="85792640"/>
        <c:axId val="85811200"/>
      </c:areaChart>
      <c:catAx>
        <c:axId val="85792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5811200"/>
        <c:crosses val="autoZero"/>
        <c:auto val="1"/>
        <c:lblAlgn val="ctr"/>
        <c:lblOffset val="100"/>
      </c:catAx>
      <c:valAx>
        <c:axId val="85811200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Productivity</a:t>
                </a:r>
              </a:p>
            </c:rich>
          </c:tx>
          <c:layout/>
        </c:title>
        <c:numFmt formatCode="0%" sourceLinked="1"/>
        <c:majorTickMark val="none"/>
        <c:tickLblPos val="nextTo"/>
        <c:spPr>
          <a:ln>
            <a:prstDash val="sysDot"/>
          </a:ln>
        </c:spPr>
        <c:crossAx val="85792640"/>
        <c:crosses val="autoZero"/>
        <c:crossBetween val="midCat"/>
        <c:minorUnit val="2.0000000000000004E-2"/>
      </c:valAx>
    </c:plotArea>
    <c:legend>
      <c:legendPos val="r"/>
      <c:layout/>
    </c:legend>
    <c:plotVisOnly val="1"/>
    <c:dispBlanksAs val="zero"/>
  </c:chart>
  <c:txPr>
    <a:bodyPr/>
    <a:lstStyle/>
    <a:p>
      <a:pPr>
        <a:defRPr sz="1400" baseline="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4314384221073115E-2"/>
          <c:y val="0.19596040611964699"/>
          <c:w val="0.66452413851536707"/>
          <c:h val="0.73011457751423903"/>
        </c:manualLayout>
      </c:layout>
      <c:pie3DChart>
        <c:varyColors val="1"/>
        <c:ser>
          <c:idx val="0"/>
          <c:order val="0"/>
          <c:tx>
            <c:v>Carpenter Max</c:v>
          </c:tx>
          <c:dLbls>
            <c:showVal val="1"/>
            <c:showLeaderLines val="1"/>
          </c:dLbls>
          <c:cat>
            <c:strRef>
              <c:f>Sheet1!$C$147:$C$153</c:f>
              <c:strCache>
                <c:ptCount val="7"/>
                <c:pt idx="0">
                  <c:v>Direct</c:v>
                </c:pt>
                <c:pt idx="1">
                  <c:v>Prep</c:v>
                </c:pt>
                <c:pt idx="2">
                  <c:v>Tools/Equip</c:v>
                </c:pt>
                <c:pt idx="3">
                  <c:v>Matl</c:v>
                </c:pt>
                <c:pt idx="4">
                  <c:v>Waiting</c:v>
                </c:pt>
                <c:pt idx="5">
                  <c:v>Travel</c:v>
                </c:pt>
                <c:pt idx="6">
                  <c:v>Personal</c:v>
                </c:pt>
              </c:strCache>
            </c:strRef>
          </c:cat>
          <c:val>
            <c:numRef>
              <c:f>Sheet1!$D$147:$D$153</c:f>
              <c:numCache>
                <c:formatCode>0.0%</c:formatCode>
                <c:ptCount val="7"/>
                <c:pt idx="0">
                  <c:v>0.35789473684210504</c:v>
                </c:pt>
                <c:pt idx="1">
                  <c:v>0.35185185185185214</c:v>
                </c:pt>
                <c:pt idx="2">
                  <c:v>0.16666666666666696</c:v>
                </c:pt>
                <c:pt idx="3">
                  <c:v>0.27368421052631592</c:v>
                </c:pt>
                <c:pt idx="4">
                  <c:v>0.30666666666666703</c:v>
                </c:pt>
                <c:pt idx="5">
                  <c:v>0.20454545454545506</c:v>
                </c:pt>
                <c:pt idx="6">
                  <c:v>8.0000000000000016E-2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400" baseline="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Carpenty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Direct</c:v>
          </c:tx>
          <c:spPr>
            <a:ln w="412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Sheet1!$A$6:$A$14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xVal>
          <c:yVal>
            <c:numRef>
              <c:f>Sheet1!$C$6:$C$14</c:f>
              <c:numCache>
                <c:formatCode>0.0%</c:formatCode>
                <c:ptCount val="9"/>
                <c:pt idx="0">
                  <c:v>0.10344827586206902</c:v>
                </c:pt>
                <c:pt idx="1">
                  <c:v>0.15625000000000003</c:v>
                </c:pt>
                <c:pt idx="2">
                  <c:v>0.2</c:v>
                </c:pt>
                <c:pt idx="3">
                  <c:v>0.35789473684210504</c:v>
                </c:pt>
                <c:pt idx="4">
                  <c:v>0.16666666666666696</c:v>
                </c:pt>
                <c:pt idx="5">
                  <c:v>0</c:v>
                </c:pt>
                <c:pt idx="6">
                  <c:v>0.25</c:v>
                </c:pt>
                <c:pt idx="7">
                  <c:v>0.34210526315789508</c:v>
                </c:pt>
                <c:pt idx="8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Prep Work</c:v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rgbClr val="1F497D"/>
                </a:solidFill>
              </a:ln>
            </c:spPr>
          </c:marker>
          <c:xVal>
            <c:numRef>
              <c:f>Sheet1!$A$6:$A$14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xVal>
          <c:yVal>
            <c:numRef>
              <c:f>Sheet1!$E$6:$E$14</c:f>
              <c:numCache>
                <c:formatCode>0.0%</c:formatCode>
                <c:ptCount val="9"/>
                <c:pt idx="0">
                  <c:v>0.20689655172413801</c:v>
                </c:pt>
                <c:pt idx="1">
                  <c:v>6.25E-2</c:v>
                </c:pt>
                <c:pt idx="2">
                  <c:v>5.3333333333333316E-2</c:v>
                </c:pt>
                <c:pt idx="3">
                  <c:v>9.4736842105263244E-2</c:v>
                </c:pt>
                <c:pt idx="4">
                  <c:v>0.35185185185185214</c:v>
                </c:pt>
                <c:pt idx="5">
                  <c:v>0</c:v>
                </c:pt>
                <c:pt idx="6">
                  <c:v>0.11363636363636398</c:v>
                </c:pt>
                <c:pt idx="7">
                  <c:v>9.6491228070175405E-2</c:v>
                </c:pt>
                <c:pt idx="8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Tools/Equip</c:v>
          </c:tx>
          <c:xVal>
            <c:numRef>
              <c:f>Sheet1!$A$6:$A$14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xVal>
          <c:yVal>
            <c:numRef>
              <c:f>Sheet1!$G$6:$G$14</c:f>
              <c:numCache>
                <c:formatCode>0.0%</c:formatCode>
                <c:ptCount val="9"/>
                <c:pt idx="0">
                  <c:v>6.8965517241379309E-2</c:v>
                </c:pt>
                <c:pt idx="1">
                  <c:v>0.16666666666666696</c:v>
                </c:pt>
                <c:pt idx="2">
                  <c:v>6.6666666666666693E-2</c:v>
                </c:pt>
                <c:pt idx="3">
                  <c:v>7.368421052631581E-2</c:v>
                </c:pt>
                <c:pt idx="4">
                  <c:v>8.3333333333333315E-2</c:v>
                </c:pt>
                <c:pt idx="5">
                  <c:v>0</c:v>
                </c:pt>
                <c:pt idx="6">
                  <c:v>0.125</c:v>
                </c:pt>
                <c:pt idx="7">
                  <c:v>2.6315789473684202E-2</c:v>
                </c:pt>
                <c:pt idx="8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v>Matl</c:v>
          </c:tx>
          <c:xVal>
            <c:numRef>
              <c:f>Sheet1!$A$6:$A$14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xVal>
          <c:yVal>
            <c:numRef>
              <c:f>Sheet1!$I$6:$I$14</c:f>
              <c:numCache>
                <c:formatCode>0.0%</c:formatCode>
                <c:ptCount val="9"/>
                <c:pt idx="0">
                  <c:v>0.13793103448275904</c:v>
                </c:pt>
                <c:pt idx="1">
                  <c:v>0.27083333333333293</c:v>
                </c:pt>
                <c:pt idx="2">
                  <c:v>0.18666666666666701</c:v>
                </c:pt>
                <c:pt idx="3">
                  <c:v>0.27368421052631592</c:v>
                </c:pt>
                <c:pt idx="4">
                  <c:v>0.15740740740740708</c:v>
                </c:pt>
                <c:pt idx="5">
                  <c:v>0</c:v>
                </c:pt>
                <c:pt idx="6">
                  <c:v>0.13636363636363596</c:v>
                </c:pt>
                <c:pt idx="7">
                  <c:v>0.114035087719298</c:v>
                </c:pt>
                <c:pt idx="8">
                  <c:v>0</c:v>
                </c:pt>
              </c:numCache>
            </c:numRef>
          </c:yVal>
          <c:smooth val="1"/>
        </c:ser>
        <c:ser>
          <c:idx val="4"/>
          <c:order val="4"/>
          <c:tx>
            <c:v>Waiting</c:v>
          </c:tx>
          <c:xVal>
            <c:numRef>
              <c:f>Sheet1!$A$6:$A$14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xVal>
          <c:yVal>
            <c:numRef>
              <c:f>Sheet1!$K$6:$K$14</c:f>
              <c:numCache>
                <c:formatCode>0.0%</c:formatCode>
                <c:ptCount val="9"/>
                <c:pt idx="0">
                  <c:v>0.13793103448275904</c:v>
                </c:pt>
                <c:pt idx="1">
                  <c:v>0.25</c:v>
                </c:pt>
                <c:pt idx="2">
                  <c:v>0.30666666666666703</c:v>
                </c:pt>
                <c:pt idx="3">
                  <c:v>8.4210526315789513E-2</c:v>
                </c:pt>
                <c:pt idx="4">
                  <c:v>0.16666666666666696</c:v>
                </c:pt>
                <c:pt idx="5">
                  <c:v>0</c:v>
                </c:pt>
                <c:pt idx="6">
                  <c:v>0.15909090909090903</c:v>
                </c:pt>
                <c:pt idx="7">
                  <c:v>0.2543859649122811</c:v>
                </c:pt>
                <c:pt idx="8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v>Travel</c:v>
          </c:tx>
          <c:xVal>
            <c:numRef>
              <c:f>Sheet1!$A$6:$A$14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xVal>
          <c:yVal>
            <c:numRef>
              <c:f>Sheet1!$M$6:$M$14</c:f>
              <c:numCache>
                <c:formatCode>0.0%</c:formatCode>
                <c:ptCount val="9"/>
                <c:pt idx="0">
                  <c:v>0.27586206896551707</c:v>
                </c:pt>
                <c:pt idx="1">
                  <c:v>6.25E-2</c:v>
                </c:pt>
                <c:pt idx="2">
                  <c:v>0.10666666666666703</c:v>
                </c:pt>
                <c:pt idx="3">
                  <c:v>0.11578947368421101</c:v>
                </c:pt>
                <c:pt idx="4">
                  <c:v>5.555555555555549E-2</c:v>
                </c:pt>
                <c:pt idx="5">
                  <c:v>0</c:v>
                </c:pt>
                <c:pt idx="6">
                  <c:v>0.20454545454545506</c:v>
                </c:pt>
                <c:pt idx="7">
                  <c:v>0.12280701754385999</c:v>
                </c:pt>
                <c:pt idx="8">
                  <c:v>0</c:v>
                </c:pt>
              </c:numCache>
            </c:numRef>
          </c:yVal>
          <c:smooth val="1"/>
        </c:ser>
        <c:ser>
          <c:idx val="6"/>
          <c:order val="6"/>
          <c:tx>
            <c:v>Personal</c:v>
          </c:tx>
          <c:xVal>
            <c:numRef>
              <c:f>Sheet1!$A$6:$A$14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xVal>
          <c:yVal>
            <c:numRef>
              <c:f>Sheet1!$O$6:$O$14</c:f>
              <c:numCache>
                <c:formatCode>0.0%</c:formatCode>
                <c:ptCount val="9"/>
                <c:pt idx="0">
                  <c:v>6.8965517241379309E-2</c:v>
                </c:pt>
                <c:pt idx="1">
                  <c:v>3.125E-2</c:v>
                </c:pt>
                <c:pt idx="2">
                  <c:v>8.0000000000000016E-2</c:v>
                </c:pt>
                <c:pt idx="3">
                  <c:v>0</c:v>
                </c:pt>
                <c:pt idx="4">
                  <c:v>1.8518518518518504E-2</c:v>
                </c:pt>
                <c:pt idx="5">
                  <c:v>0</c:v>
                </c:pt>
                <c:pt idx="6">
                  <c:v>1.1363636363636402E-2</c:v>
                </c:pt>
                <c:pt idx="7">
                  <c:v>4.3859649122807001E-2</c:v>
                </c:pt>
                <c:pt idx="8">
                  <c:v>0</c:v>
                </c:pt>
              </c:numCache>
            </c:numRef>
          </c:yVal>
          <c:smooth val="1"/>
        </c:ser>
        <c:dLbls/>
        <c:axId val="86272256"/>
        <c:axId val="86278528"/>
      </c:scatterChart>
      <c:valAx>
        <c:axId val="86272256"/>
        <c:scaling>
          <c:orientation val="minMax"/>
          <c:max val="15"/>
          <c:min val="7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6278528"/>
        <c:crosses val="autoZero"/>
        <c:crossBetween val="midCat"/>
      </c:valAx>
      <c:valAx>
        <c:axId val="86278528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Productivity</a:t>
                </a:r>
              </a:p>
            </c:rich>
          </c:tx>
          <c:layout/>
        </c:title>
        <c:numFmt formatCode="0.0%" sourceLinked="1"/>
        <c:majorTickMark val="none"/>
        <c:tickLblPos val="nextTo"/>
        <c:crossAx val="86272256"/>
        <c:crosses val="autoZero"/>
        <c:crossBetween val="midCat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400" baseline="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Plumbing</a:t>
            </a:r>
          </a:p>
        </c:rich>
      </c:tx>
      <c:layout/>
    </c:title>
    <c:plotArea>
      <c:layout/>
      <c:areaChart>
        <c:grouping val="percentStacked"/>
        <c:ser>
          <c:idx val="0"/>
          <c:order val="0"/>
          <c:tx>
            <c:v>Direct</c:v>
          </c:tx>
          <c:cat>
            <c:numRef>
              <c:f>Sheet1!$A$22:$A$30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Sheet1!$C$22:$C$30</c:f>
              <c:numCache>
                <c:formatCode>0.0%</c:formatCode>
                <c:ptCount val="9"/>
                <c:pt idx="0">
                  <c:v>0.13793103448275904</c:v>
                </c:pt>
                <c:pt idx="1">
                  <c:v>0.21686746987951799</c:v>
                </c:pt>
                <c:pt idx="2">
                  <c:v>0.25</c:v>
                </c:pt>
                <c:pt idx="3">
                  <c:v>0.27472527472527508</c:v>
                </c:pt>
                <c:pt idx="4">
                  <c:v>0.3287671232876711</c:v>
                </c:pt>
                <c:pt idx="5">
                  <c:v>0</c:v>
                </c:pt>
                <c:pt idx="6">
                  <c:v>0.26760563380281704</c:v>
                </c:pt>
                <c:pt idx="7">
                  <c:v>0.27941176470588214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v>Prep Work</c:v>
          </c:tx>
          <c:cat>
            <c:numRef>
              <c:f>Sheet1!$A$22:$A$30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Sheet1!$E$22:$E$30</c:f>
              <c:numCache>
                <c:formatCode>0.0%</c:formatCode>
                <c:ptCount val="9"/>
                <c:pt idx="0">
                  <c:v>0.31034482758620707</c:v>
                </c:pt>
                <c:pt idx="1">
                  <c:v>0.26506024096385505</c:v>
                </c:pt>
                <c:pt idx="2">
                  <c:v>0.26785714285714302</c:v>
                </c:pt>
                <c:pt idx="3">
                  <c:v>0.20879120879120902</c:v>
                </c:pt>
                <c:pt idx="4">
                  <c:v>0.3287671232876711</c:v>
                </c:pt>
                <c:pt idx="5">
                  <c:v>0</c:v>
                </c:pt>
                <c:pt idx="6">
                  <c:v>0.18309859154929606</c:v>
                </c:pt>
                <c:pt idx="7">
                  <c:v>0.10294117647058801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v>Tools/Equip</c:v>
          </c:tx>
          <c:cat>
            <c:numRef>
              <c:f>Sheet1!$A$22:$A$30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Sheet1!$G$22:$G$30</c:f>
              <c:numCache>
                <c:formatCode>0.0%</c:formatCode>
                <c:ptCount val="9"/>
                <c:pt idx="0">
                  <c:v>6.8965517241379309E-2</c:v>
                </c:pt>
                <c:pt idx="1">
                  <c:v>4.8192771084337414E-2</c:v>
                </c:pt>
                <c:pt idx="2">
                  <c:v>7.1428571428571411E-2</c:v>
                </c:pt>
                <c:pt idx="3">
                  <c:v>0.16483516483516503</c:v>
                </c:pt>
                <c:pt idx="4">
                  <c:v>5.4794520547945223E-2</c:v>
                </c:pt>
                <c:pt idx="5">
                  <c:v>0</c:v>
                </c:pt>
                <c:pt idx="6">
                  <c:v>9.8591549295774725E-2</c:v>
                </c:pt>
                <c:pt idx="7">
                  <c:v>0.13235294117647103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v>Matl</c:v>
          </c:tx>
          <c:cat>
            <c:numRef>
              <c:f>Sheet1!$A$22:$A$30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Sheet1!$I$22:$I$30</c:f>
              <c:numCache>
                <c:formatCode>0.0%</c:formatCode>
                <c:ptCount val="9"/>
                <c:pt idx="0">
                  <c:v>3.448275862068971E-2</c:v>
                </c:pt>
                <c:pt idx="1">
                  <c:v>0.19277108433734899</c:v>
                </c:pt>
                <c:pt idx="2">
                  <c:v>7.1428571428571411E-2</c:v>
                </c:pt>
                <c:pt idx="3">
                  <c:v>0.120879120879121</c:v>
                </c:pt>
                <c:pt idx="4">
                  <c:v>0.12328767123287701</c:v>
                </c:pt>
                <c:pt idx="5">
                  <c:v>0</c:v>
                </c:pt>
                <c:pt idx="6">
                  <c:v>0.18309859154929606</c:v>
                </c:pt>
                <c:pt idx="7">
                  <c:v>0.191176470588235</c:v>
                </c:pt>
                <c:pt idx="8">
                  <c:v>0</c:v>
                </c:pt>
              </c:numCache>
            </c:numRef>
          </c:val>
        </c:ser>
        <c:ser>
          <c:idx val="4"/>
          <c:order val="4"/>
          <c:tx>
            <c:v>Waiting</c:v>
          </c:tx>
          <c:cat>
            <c:numRef>
              <c:f>Sheet1!$A$22:$A$30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Sheet1!$K$22:$K$30</c:f>
              <c:numCache>
                <c:formatCode>0.0%</c:formatCode>
                <c:ptCount val="9"/>
                <c:pt idx="0">
                  <c:v>0</c:v>
                </c:pt>
                <c:pt idx="1">
                  <c:v>0.120481927710843</c:v>
                </c:pt>
                <c:pt idx="2">
                  <c:v>1.7857142857142898E-2</c:v>
                </c:pt>
                <c:pt idx="3">
                  <c:v>1.0989010989011E-2</c:v>
                </c:pt>
                <c:pt idx="4">
                  <c:v>2.7397260273972605E-2</c:v>
                </c:pt>
                <c:pt idx="5">
                  <c:v>0</c:v>
                </c:pt>
                <c:pt idx="6">
                  <c:v>0.12676056338028197</c:v>
                </c:pt>
                <c:pt idx="7">
                  <c:v>0.11764705882352898</c:v>
                </c:pt>
                <c:pt idx="8">
                  <c:v>0</c:v>
                </c:pt>
              </c:numCache>
            </c:numRef>
          </c:val>
        </c:ser>
        <c:ser>
          <c:idx val="5"/>
          <c:order val="5"/>
          <c:tx>
            <c:v>Travel</c:v>
          </c:tx>
          <c:cat>
            <c:numRef>
              <c:f>Sheet1!$A$22:$A$30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Sheet1!$M$22:$M$30</c:f>
              <c:numCache>
                <c:formatCode>0.0%</c:formatCode>
                <c:ptCount val="9"/>
                <c:pt idx="0">
                  <c:v>0.34482758620689707</c:v>
                </c:pt>
                <c:pt idx="1">
                  <c:v>0.14457831325301196</c:v>
                </c:pt>
                <c:pt idx="2">
                  <c:v>0.214285714285714</c:v>
                </c:pt>
                <c:pt idx="3">
                  <c:v>0.21978021978022005</c:v>
                </c:pt>
                <c:pt idx="4">
                  <c:v>0.12328767123287701</c:v>
                </c:pt>
                <c:pt idx="5">
                  <c:v>0</c:v>
                </c:pt>
                <c:pt idx="6">
                  <c:v>0.14084507042253502</c:v>
                </c:pt>
                <c:pt idx="7">
                  <c:v>0.13235294117647103</c:v>
                </c:pt>
                <c:pt idx="8">
                  <c:v>0</c:v>
                </c:pt>
              </c:numCache>
            </c:numRef>
          </c:val>
        </c:ser>
        <c:ser>
          <c:idx val="6"/>
          <c:order val="6"/>
          <c:tx>
            <c:v>Personal</c:v>
          </c:tx>
          <c:cat>
            <c:numRef>
              <c:f>Sheet1!$A$22:$A$30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Sheet1!$O$22:$O$30</c:f>
              <c:numCache>
                <c:formatCode>0.0%</c:formatCode>
                <c:ptCount val="9"/>
                <c:pt idx="0">
                  <c:v>0.10344827586206902</c:v>
                </c:pt>
                <c:pt idx="1">
                  <c:v>1.2048192771084298E-2</c:v>
                </c:pt>
                <c:pt idx="2">
                  <c:v>0.107142857142857</c:v>
                </c:pt>
                <c:pt idx="3">
                  <c:v>0</c:v>
                </c:pt>
                <c:pt idx="4">
                  <c:v>1.3698630136986301E-2</c:v>
                </c:pt>
                <c:pt idx="5">
                  <c:v>0</c:v>
                </c:pt>
                <c:pt idx="6">
                  <c:v>0</c:v>
                </c:pt>
                <c:pt idx="7">
                  <c:v>4.4117647058823518E-2</c:v>
                </c:pt>
                <c:pt idx="8">
                  <c:v>0</c:v>
                </c:pt>
              </c:numCache>
            </c:numRef>
          </c:val>
        </c:ser>
        <c:dLbls/>
        <c:axId val="86479232"/>
        <c:axId val="86481152"/>
      </c:areaChart>
      <c:catAx>
        <c:axId val="864792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  <c:layout>
            <c:manualLayout>
              <c:xMode val="edge"/>
              <c:yMode val="edge"/>
              <c:x val="0.38819733160015102"/>
              <c:y val="0.89601174853143384"/>
            </c:manualLayout>
          </c:layout>
        </c:title>
        <c:numFmt formatCode="General" sourceLinked="1"/>
        <c:majorTickMark val="none"/>
        <c:tickLblPos val="nextTo"/>
        <c:crossAx val="86481152"/>
        <c:crosses val="autoZero"/>
        <c:auto val="1"/>
        <c:lblAlgn val="ctr"/>
        <c:lblOffset val="100"/>
      </c:catAx>
      <c:valAx>
        <c:axId val="864811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Productivity</a:t>
                </a:r>
              </a:p>
            </c:rich>
          </c:tx>
          <c:layout/>
        </c:title>
        <c:numFmt formatCode="0%" sourceLinked="1"/>
        <c:majorTickMark val="none"/>
        <c:tickLblPos val="nextTo"/>
        <c:crossAx val="86479232"/>
        <c:crosses val="autoZero"/>
        <c:crossBetween val="midCat"/>
      </c:valAx>
    </c:plotArea>
    <c:legend>
      <c:legendPos val="r"/>
      <c:layout/>
    </c:legend>
    <c:plotVisOnly val="1"/>
    <c:dispBlanksAs val="zero"/>
  </c:chart>
  <c:txPr>
    <a:bodyPr/>
    <a:lstStyle/>
    <a:p>
      <a:pPr>
        <a:defRPr sz="1400" baseline="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358169106479299"/>
          <c:y val="0.19565214004225401"/>
          <c:w val="0.60608594666070315"/>
          <c:h val="0.71818552918862699"/>
        </c:manualLayout>
      </c:layout>
      <c:pie3DChart>
        <c:varyColors val="1"/>
        <c:ser>
          <c:idx val="0"/>
          <c:order val="0"/>
          <c:tx>
            <c:v>Plumbers Average</c:v>
          </c:tx>
          <c:dLbls>
            <c:showVal val="1"/>
            <c:showLeaderLines val="1"/>
          </c:dLbls>
          <c:cat>
            <c:strRef>
              <c:f>Sheet1!$C$147:$C$153</c:f>
              <c:strCache>
                <c:ptCount val="7"/>
                <c:pt idx="0">
                  <c:v>Direct</c:v>
                </c:pt>
                <c:pt idx="1">
                  <c:v>Prep</c:v>
                </c:pt>
                <c:pt idx="2">
                  <c:v>Tools/Equip</c:v>
                </c:pt>
                <c:pt idx="3">
                  <c:v>Matl</c:v>
                </c:pt>
                <c:pt idx="4">
                  <c:v>Waiting</c:v>
                </c:pt>
                <c:pt idx="5">
                  <c:v>Travel</c:v>
                </c:pt>
                <c:pt idx="6">
                  <c:v>Personal</c:v>
                </c:pt>
              </c:strCache>
            </c:strRef>
          </c:cat>
          <c:val>
            <c:numRef>
              <c:f>Sheet1!$H$147:$H$153</c:f>
              <c:numCache>
                <c:formatCode>0.0%</c:formatCode>
                <c:ptCount val="7"/>
                <c:pt idx="0">
                  <c:v>0.25075832869770293</c:v>
                </c:pt>
                <c:pt idx="1">
                  <c:v>0.23812290164370997</c:v>
                </c:pt>
                <c:pt idx="2">
                  <c:v>9.1308719372806213E-2</c:v>
                </c:pt>
                <c:pt idx="3">
                  <c:v>0.13101775266230603</c:v>
                </c:pt>
                <c:pt idx="4">
                  <c:v>6.0161852004968694E-2</c:v>
                </c:pt>
                <c:pt idx="5">
                  <c:v>0.18856535947967504</c:v>
                </c:pt>
                <c:pt idx="6">
                  <c:v>4.0065086138831509E-2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400" baseline="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Plumbing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Direct Work</c:v>
          </c:tx>
          <c:spPr>
            <a:ln w="412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Sheet1!$A$22:$A$30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xVal>
          <c:yVal>
            <c:numRef>
              <c:f>Sheet1!$C$22:$C$30</c:f>
              <c:numCache>
                <c:formatCode>0.0%</c:formatCode>
                <c:ptCount val="9"/>
                <c:pt idx="0">
                  <c:v>0.13793103448275904</c:v>
                </c:pt>
                <c:pt idx="1">
                  <c:v>0.21686746987951799</c:v>
                </c:pt>
                <c:pt idx="2">
                  <c:v>0.25</c:v>
                </c:pt>
                <c:pt idx="3">
                  <c:v>0.27472527472527508</c:v>
                </c:pt>
                <c:pt idx="4">
                  <c:v>0.3287671232876711</c:v>
                </c:pt>
                <c:pt idx="5">
                  <c:v>0</c:v>
                </c:pt>
                <c:pt idx="6">
                  <c:v>0.26760563380281704</c:v>
                </c:pt>
                <c:pt idx="7">
                  <c:v>0.27941176470588214</c:v>
                </c:pt>
                <c:pt idx="8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Prep Work</c:v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rgbClr val="1F497D"/>
                </a:solidFill>
              </a:ln>
            </c:spPr>
          </c:marker>
          <c:xVal>
            <c:numRef>
              <c:f>Sheet1!$A$22:$A$30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xVal>
          <c:yVal>
            <c:numRef>
              <c:f>Sheet1!$E$22:$E$30</c:f>
              <c:numCache>
                <c:formatCode>0.0%</c:formatCode>
                <c:ptCount val="9"/>
                <c:pt idx="0">
                  <c:v>0.31034482758620707</c:v>
                </c:pt>
                <c:pt idx="1">
                  <c:v>0.26506024096385505</c:v>
                </c:pt>
                <c:pt idx="2">
                  <c:v>0.26785714285714302</c:v>
                </c:pt>
                <c:pt idx="3">
                  <c:v>0.20879120879120902</c:v>
                </c:pt>
                <c:pt idx="4">
                  <c:v>0.3287671232876711</c:v>
                </c:pt>
                <c:pt idx="5">
                  <c:v>0</c:v>
                </c:pt>
                <c:pt idx="6">
                  <c:v>0.18309859154929606</c:v>
                </c:pt>
                <c:pt idx="7">
                  <c:v>0.10294117647058801</c:v>
                </c:pt>
                <c:pt idx="8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Tools/Equip</c:v>
          </c:tx>
          <c:xVal>
            <c:numRef>
              <c:f>Sheet1!$A$22:$A$30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xVal>
          <c:yVal>
            <c:numRef>
              <c:f>Sheet1!$G$22:$G$30</c:f>
              <c:numCache>
                <c:formatCode>0.0%</c:formatCode>
                <c:ptCount val="9"/>
                <c:pt idx="0">
                  <c:v>6.8965517241379309E-2</c:v>
                </c:pt>
                <c:pt idx="1">
                  <c:v>4.8192771084337414E-2</c:v>
                </c:pt>
                <c:pt idx="2">
                  <c:v>7.1428571428571411E-2</c:v>
                </c:pt>
                <c:pt idx="3">
                  <c:v>0.16483516483516503</c:v>
                </c:pt>
                <c:pt idx="4">
                  <c:v>5.4794520547945223E-2</c:v>
                </c:pt>
                <c:pt idx="5">
                  <c:v>0</c:v>
                </c:pt>
                <c:pt idx="6">
                  <c:v>9.8591549295774725E-2</c:v>
                </c:pt>
                <c:pt idx="7">
                  <c:v>0.13235294117647103</c:v>
                </c:pt>
                <c:pt idx="8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v>Matl</c:v>
          </c:tx>
          <c:xVal>
            <c:numRef>
              <c:f>Sheet1!$A$22:$A$30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xVal>
          <c:yVal>
            <c:numRef>
              <c:f>Sheet1!$I$22:$I$30</c:f>
              <c:numCache>
                <c:formatCode>0.0%</c:formatCode>
                <c:ptCount val="9"/>
                <c:pt idx="0">
                  <c:v>3.448275862068971E-2</c:v>
                </c:pt>
                <c:pt idx="1">
                  <c:v>0.19277108433734899</c:v>
                </c:pt>
                <c:pt idx="2">
                  <c:v>7.1428571428571411E-2</c:v>
                </c:pt>
                <c:pt idx="3">
                  <c:v>0.120879120879121</c:v>
                </c:pt>
                <c:pt idx="4">
                  <c:v>0.12328767123287701</c:v>
                </c:pt>
                <c:pt idx="5">
                  <c:v>0</c:v>
                </c:pt>
                <c:pt idx="6">
                  <c:v>0.18309859154929606</c:v>
                </c:pt>
                <c:pt idx="7">
                  <c:v>0.191176470588235</c:v>
                </c:pt>
                <c:pt idx="8">
                  <c:v>0</c:v>
                </c:pt>
              </c:numCache>
            </c:numRef>
          </c:yVal>
          <c:smooth val="1"/>
        </c:ser>
        <c:ser>
          <c:idx val="4"/>
          <c:order val="4"/>
          <c:tx>
            <c:v>Waiting</c:v>
          </c:tx>
          <c:xVal>
            <c:numRef>
              <c:f>Sheet1!$A$22:$A$30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xVal>
          <c:yVal>
            <c:numRef>
              <c:f>Sheet1!$K$22:$K$30</c:f>
              <c:numCache>
                <c:formatCode>0.0%</c:formatCode>
                <c:ptCount val="9"/>
                <c:pt idx="0">
                  <c:v>0</c:v>
                </c:pt>
                <c:pt idx="1">
                  <c:v>0.120481927710843</c:v>
                </c:pt>
                <c:pt idx="2">
                  <c:v>1.7857142857142898E-2</c:v>
                </c:pt>
                <c:pt idx="3">
                  <c:v>1.0989010989011E-2</c:v>
                </c:pt>
                <c:pt idx="4">
                  <c:v>2.7397260273972605E-2</c:v>
                </c:pt>
                <c:pt idx="5">
                  <c:v>0</c:v>
                </c:pt>
                <c:pt idx="6">
                  <c:v>0.12676056338028197</c:v>
                </c:pt>
                <c:pt idx="7">
                  <c:v>0.11764705882352898</c:v>
                </c:pt>
                <c:pt idx="8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v>Travel</c:v>
          </c:tx>
          <c:xVal>
            <c:numRef>
              <c:f>Sheet1!$A$22:$A$30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xVal>
          <c:yVal>
            <c:numRef>
              <c:f>Sheet1!$M$22:$M$30</c:f>
              <c:numCache>
                <c:formatCode>0.0%</c:formatCode>
                <c:ptCount val="9"/>
                <c:pt idx="0">
                  <c:v>0.34482758620689707</c:v>
                </c:pt>
                <c:pt idx="1">
                  <c:v>0.14457831325301196</c:v>
                </c:pt>
                <c:pt idx="2">
                  <c:v>0.214285714285714</c:v>
                </c:pt>
                <c:pt idx="3">
                  <c:v>0.21978021978022005</c:v>
                </c:pt>
                <c:pt idx="4">
                  <c:v>0.12328767123287701</c:v>
                </c:pt>
                <c:pt idx="5">
                  <c:v>0</c:v>
                </c:pt>
                <c:pt idx="6">
                  <c:v>0.14084507042253502</c:v>
                </c:pt>
                <c:pt idx="7">
                  <c:v>0.13235294117647103</c:v>
                </c:pt>
                <c:pt idx="8">
                  <c:v>0</c:v>
                </c:pt>
              </c:numCache>
            </c:numRef>
          </c:yVal>
          <c:smooth val="1"/>
        </c:ser>
        <c:ser>
          <c:idx val="6"/>
          <c:order val="6"/>
          <c:tx>
            <c:v>Personal</c:v>
          </c:tx>
          <c:xVal>
            <c:numRef>
              <c:f>Sheet1!$A$22:$A$30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xVal>
          <c:yVal>
            <c:numRef>
              <c:f>Sheet1!$O$22:$O$30</c:f>
              <c:numCache>
                <c:formatCode>0.0%</c:formatCode>
                <c:ptCount val="9"/>
                <c:pt idx="0">
                  <c:v>0.10344827586206902</c:v>
                </c:pt>
                <c:pt idx="1">
                  <c:v>1.2048192771084298E-2</c:v>
                </c:pt>
                <c:pt idx="2">
                  <c:v>0.107142857142857</c:v>
                </c:pt>
                <c:pt idx="3">
                  <c:v>0</c:v>
                </c:pt>
                <c:pt idx="4">
                  <c:v>1.3698630136986301E-2</c:v>
                </c:pt>
                <c:pt idx="5">
                  <c:v>0</c:v>
                </c:pt>
                <c:pt idx="6">
                  <c:v>0</c:v>
                </c:pt>
                <c:pt idx="7">
                  <c:v>4.4117647058823518E-2</c:v>
                </c:pt>
                <c:pt idx="8">
                  <c:v>0</c:v>
                </c:pt>
              </c:numCache>
            </c:numRef>
          </c:yVal>
          <c:smooth val="1"/>
        </c:ser>
        <c:dLbls/>
        <c:axId val="86586112"/>
        <c:axId val="86588032"/>
      </c:scatterChart>
      <c:valAx>
        <c:axId val="86586112"/>
        <c:scaling>
          <c:orientation val="minMax"/>
          <c:max val="15"/>
          <c:min val="7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6588032"/>
        <c:crosses val="autoZero"/>
        <c:crossBetween val="midCat"/>
      </c:valAx>
      <c:valAx>
        <c:axId val="86588032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Productivity</a:t>
                </a:r>
              </a:p>
            </c:rich>
          </c:tx>
          <c:layout/>
        </c:title>
        <c:numFmt formatCode="0.0%" sourceLinked="1"/>
        <c:majorTickMark val="none"/>
        <c:tickLblPos val="nextTo"/>
        <c:crossAx val="86586112"/>
        <c:crosses val="autoZero"/>
        <c:crossBetween val="midCat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400" baseline="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325065616797899E-2"/>
          <c:y val="0.175866656373836"/>
          <c:w val="0.70477796154647909"/>
          <c:h val="0.7359694511693361"/>
        </c:manualLayout>
      </c:layout>
      <c:pie3DChart>
        <c:varyColors val="1"/>
        <c:ser>
          <c:idx val="0"/>
          <c:order val="0"/>
          <c:tx>
            <c:v>Plumbers Max</c:v>
          </c:tx>
          <c:dLbls>
            <c:dLbl>
              <c:idx val="6"/>
              <c:layout>
                <c:manualLayout>
                  <c:x val="4.972173475223772E-2"/>
                  <c:y val="-8.7116185580981692E-3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Sheet1!$C$147:$C$153</c:f>
              <c:strCache>
                <c:ptCount val="7"/>
                <c:pt idx="0">
                  <c:v>Direct</c:v>
                </c:pt>
                <c:pt idx="1">
                  <c:v>Prep</c:v>
                </c:pt>
                <c:pt idx="2">
                  <c:v>Tools/Equip</c:v>
                </c:pt>
                <c:pt idx="3">
                  <c:v>Matl</c:v>
                </c:pt>
                <c:pt idx="4">
                  <c:v>Waiting</c:v>
                </c:pt>
                <c:pt idx="5">
                  <c:v>Travel</c:v>
                </c:pt>
                <c:pt idx="6">
                  <c:v>Personal</c:v>
                </c:pt>
              </c:strCache>
            </c:strRef>
          </c:cat>
          <c:val>
            <c:numRef>
              <c:f>Sheet1!$E$147:$E$153</c:f>
              <c:numCache>
                <c:formatCode>0.0%</c:formatCode>
                <c:ptCount val="7"/>
                <c:pt idx="0">
                  <c:v>0.3287671232876711</c:v>
                </c:pt>
                <c:pt idx="1">
                  <c:v>0.3287671232876711</c:v>
                </c:pt>
                <c:pt idx="2">
                  <c:v>0.16483516483516503</c:v>
                </c:pt>
                <c:pt idx="3">
                  <c:v>0.19277108433734899</c:v>
                </c:pt>
                <c:pt idx="4">
                  <c:v>0.12676056338028197</c:v>
                </c:pt>
                <c:pt idx="5">
                  <c:v>0.21978021978022005</c:v>
                </c:pt>
                <c:pt idx="6">
                  <c:v>0.107142857142857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400" baseline="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col"/>
        <c:grouping val="stacked"/>
        <c:ser>
          <c:idx val="0"/>
          <c:order val="0"/>
          <c:tx>
            <c:strRef>
              <c:f>Sheet1!$A$24</c:f>
              <c:strCache>
                <c:ptCount val="1"/>
                <c:pt idx="0">
                  <c:v>Record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Sheet1!$B$24:$C$24</c:f>
              <c:numCache>
                <c:formatCode>General</c:formatCode>
                <c:ptCount val="2"/>
                <c:pt idx="0" formatCode="mm:ss">
                  <c:v>4.0509259259259193E-4</c:v>
                </c:pt>
              </c:numCache>
            </c:numRef>
          </c:val>
        </c:ser>
        <c:ser>
          <c:idx val="1"/>
          <c:order val="1"/>
          <c:tx>
            <c:strRef>
              <c:f>Sheet1!$A$25</c:f>
              <c:strCache>
                <c:ptCount val="1"/>
                <c:pt idx="0">
                  <c:v>Pick Wood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Sheet1!$B$25:$C$25</c:f>
              <c:numCache>
                <c:formatCode>General</c:formatCode>
                <c:ptCount val="2"/>
                <c:pt idx="0" formatCode="mm:ss">
                  <c:v>1.7361111111111104E-4</c:v>
                </c:pt>
              </c:numCache>
            </c:numRef>
          </c:val>
        </c:ser>
        <c:ser>
          <c:idx val="2"/>
          <c:order val="2"/>
          <c:tx>
            <c:strRef>
              <c:f>Sheet1!$A$26</c:f>
              <c:strCache>
                <c:ptCount val="1"/>
                <c:pt idx="0">
                  <c:v>Mark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Sheet1!$B$26:$C$26</c:f>
              <c:numCache>
                <c:formatCode>General</c:formatCode>
                <c:ptCount val="2"/>
                <c:pt idx="0" formatCode="mm:ss">
                  <c:v>1.1574074074074102E-4</c:v>
                </c:pt>
              </c:numCache>
            </c:numRef>
          </c:val>
        </c:ser>
        <c:ser>
          <c:idx val="3"/>
          <c:order val="3"/>
          <c:tx>
            <c:strRef>
              <c:f>Sheet1!$A$27</c:f>
              <c:strCache>
                <c:ptCount val="1"/>
                <c:pt idx="0">
                  <c:v>Cut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Sheet1!$B$27:$C$27</c:f>
              <c:numCache>
                <c:formatCode>General</c:formatCode>
                <c:ptCount val="2"/>
                <c:pt idx="0" formatCode="mm:ss">
                  <c:v>4.6296296296296321E-5</c:v>
                </c:pt>
              </c:numCache>
            </c:numRef>
          </c:val>
        </c:ser>
        <c:ser>
          <c:idx val="4"/>
          <c:order val="4"/>
          <c:tx>
            <c:strRef>
              <c:f>Sheet1!$A$28</c:f>
              <c:strCache>
                <c:ptCount val="1"/>
                <c:pt idx="0">
                  <c:v>Stack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Sheet1!$B$28:$C$28</c:f>
              <c:numCache>
                <c:formatCode>General</c:formatCode>
                <c:ptCount val="2"/>
                <c:pt idx="0" formatCode="mm:ss">
                  <c:v>5.7870370370370406E-5</c:v>
                </c:pt>
              </c:numCache>
            </c:numRef>
          </c:val>
        </c:ser>
        <c:ser>
          <c:idx val="5"/>
          <c:order val="5"/>
          <c:tx>
            <c:strRef>
              <c:f>Sheet1!$A$29</c:f>
              <c:strCache>
                <c:ptCount val="1"/>
                <c:pt idx="0">
                  <c:v>Mark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Sheet1!$B$29:$C$29</c:f>
              <c:numCache>
                <c:formatCode>General</c:formatCode>
                <c:ptCount val="2"/>
                <c:pt idx="0" formatCode="mm:ss">
                  <c:v>1.1574074074074102E-4</c:v>
                </c:pt>
              </c:numCache>
            </c:numRef>
          </c:val>
        </c:ser>
        <c:ser>
          <c:idx val="6"/>
          <c:order val="6"/>
          <c:tx>
            <c:strRef>
              <c:f>Sheet1!$A$30</c:f>
              <c:strCache>
                <c:ptCount val="1"/>
                <c:pt idx="0">
                  <c:v>Cut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Sheet1!$B$30:$C$30</c:f>
              <c:numCache>
                <c:formatCode>General</c:formatCode>
                <c:ptCount val="2"/>
                <c:pt idx="0" formatCode="mm:ss">
                  <c:v>4.6296296296296321E-5</c:v>
                </c:pt>
              </c:numCache>
            </c:numRef>
          </c:val>
        </c:ser>
        <c:ser>
          <c:idx val="7"/>
          <c:order val="7"/>
          <c:tx>
            <c:strRef>
              <c:f>Sheet1!$A$31</c:f>
              <c:strCache>
                <c:ptCount val="1"/>
                <c:pt idx="0">
                  <c:v>Stack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Sheet1!$B$31:$C$31</c:f>
              <c:numCache>
                <c:formatCode>General</c:formatCode>
                <c:ptCount val="2"/>
                <c:pt idx="0" formatCode="mm:ss">
                  <c:v>5.7870370370370406E-5</c:v>
                </c:pt>
              </c:numCache>
            </c:numRef>
          </c:val>
        </c:ser>
        <c:ser>
          <c:idx val="8"/>
          <c:order val="8"/>
          <c:tx>
            <c:strRef>
              <c:f>Sheet1!$A$32</c:f>
              <c:strCache>
                <c:ptCount val="1"/>
                <c:pt idx="0">
                  <c:v>Mark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Sheet1!$B$32:$C$32</c:f>
              <c:numCache>
                <c:formatCode>General</c:formatCode>
                <c:ptCount val="2"/>
                <c:pt idx="0" formatCode="mm:ss">
                  <c:v>1.1574074074074102E-4</c:v>
                </c:pt>
              </c:numCache>
            </c:numRef>
          </c:val>
        </c:ser>
        <c:ser>
          <c:idx val="9"/>
          <c:order val="9"/>
          <c:tx>
            <c:strRef>
              <c:f>Sheet1!$A$33</c:f>
              <c:strCache>
                <c:ptCount val="1"/>
                <c:pt idx="0">
                  <c:v>Cut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Sheet1!$B$33:$C$33</c:f>
              <c:numCache>
                <c:formatCode>General</c:formatCode>
                <c:ptCount val="2"/>
                <c:pt idx="0" formatCode="mm:ss">
                  <c:v>4.6296296296296321E-5</c:v>
                </c:pt>
              </c:numCache>
            </c:numRef>
          </c:val>
        </c:ser>
        <c:ser>
          <c:idx val="10"/>
          <c:order val="10"/>
          <c:tx>
            <c:strRef>
              <c:f>Sheet1!$A$34</c:f>
              <c:strCache>
                <c:ptCount val="1"/>
                <c:pt idx="0">
                  <c:v>Stack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Sheet1!$B$34:$C$34</c:f>
              <c:numCache>
                <c:formatCode>General</c:formatCode>
                <c:ptCount val="2"/>
                <c:pt idx="0" formatCode="mm:ss">
                  <c:v>5.7870370370370406E-5</c:v>
                </c:pt>
              </c:numCache>
            </c:numRef>
          </c:val>
        </c:ser>
        <c:ser>
          <c:idx val="11"/>
          <c:order val="11"/>
          <c:tx>
            <c:strRef>
              <c:f>Sheet1!$A$35</c:f>
              <c:strCache>
                <c:ptCount val="1"/>
                <c:pt idx="0">
                  <c:v>Mark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Sheet1!$B$35:$C$35</c:f>
              <c:numCache>
                <c:formatCode>General</c:formatCode>
                <c:ptCount val="2"/>
                <c:pt idx="0" formatCode="mm:ss">
                  <c:v>1.1574074074074102E-4</c:v>
                </c:pt>
              </c:numCache>
            </c:numRef>
          </c:val>
        </c:ser>
        <c:ser>
          <c:idx val="12"/>
          <c:order val="12"/>
          <c:tx>
            <c:strRef>
              <c:f>Sheet1!$A$36</c:f>
              <c:strCache>
                <c:ptCount val="1"/>
                <c:pt idx="0">
                  <c:v>Cut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Sheet1!$B$36:$C$36</c:f>
              <c:numCache>
                <c:formatCode>General</c:formatCode>
                <c:ptCount val="2"/>
                <c:pt idx="0" formatCode="mm:ss">
                  <c:v>4.6296296296296321E-5</c:v>
                </c:pt>
              </c:numCache>
            </c:numRef>
          </c:val>
        </c:ser>
        <c:ser>
          <c:idx val="13"/>
          <c:order val="13"/>
          <c:tx>
            <c:strRef>
              <c:f>Sheet1!$A$37</c:f>
              <c:strCache>
                <c:ptCount val="1"/>
                <c:pt idx="0">
                  <c:v>Stack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Sheet1!$B$37:$C$37</c:f>
              <c:numCache>
                <c:formatCode>General</c:formatCode>
                <c:ptCount val="2"/>
                <c:pt idx="0" formatCode="mm:ss">
                  <c:v>5.7870370370370406E-5</c:v>
                </c:pt>
              </c:numCache>
            </c:numRef>
          </c:val>
        </c:ser>
        <c:ser>
          <c:idx val="14"/>
          <c:order val="14"/>
          <c:tx>
            <c:strRef>
              <c:f>Sheet1!$A$38</c:f>
              <c:strCache>
                <c:ptCount val="1"/>
                <c:pt idx="0">
                  <c:v>Wait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Sheet1!$B$38:$C$38</c:f>
              <c:numCache>
                <c:formatCode>General</c:formatCode>
                <c:ptCount val="2"/>
                <c:pt idx="0" formatCode="mm:ss">
                  <c:v>2.0138888888888901E-3</c:v>
                </c:pt>
              </c:numCache>
            </c:numRef>
          </c:val>
        </c:ser>
        <c:ser>
          <c:idx val="15"/>
          <c:order val="15"/>
          <c:tx>
            <c:strRef>
              <c:f>Sheet1!$A$39</c:f>
              <c:strCache>
                <c:ptCount val="1"/>
                <c:pt idx="0">
                  <c:v>Measure</c:v>
                </c:pt>
              </c:strCache>
            </c:strRef>
          </c:tx>
          <c:spPr>
            <a:gradFill rotWithShape="1"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Sheet1!$B$39:$C$39</c:f>
              <c:numCache>
                <c:formatCode>mm:ss</c:formatCode>
                <c:ptCount val="2"/>
                <c:pt idx="1">
                  <c:v>4.0509259259259193E-4</c:v>
                </c:pt>
              </c:numCache>
            </c:numRef>
          </c:val>
        </c:ser>
        <c:ser>
          <c:idx val="16"/>
          <c:order val="16"/>
          <c:tx>
            <c:strRef>
              <c:f>Sheet1!$A$40</c:f>
              <c:strCache>
                <c:ptCount val="1"/>
                <c:pt idx="0">
                  <c:v>Wait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Sheet1!$B$40:$C$40</c:f>
              <c:numCache>
                <c:formatCode>mm:ss</c:formatCode>
                <c:ptCount val="2"/>
                <c:pt idx="1">
                  <c:v>3.3564814814814801E-4</c:v>
                </c:pt>
              </c:numCache>
            </c:numRef>
          </c:val>
        </c:ser>
        <c:ser>
          <c:idx val="17"/>
          <c:order val="17"/>
          <c:tx>
            <c:strRef>
              <c:f>Sheet1!$A$41</c:f>
              <c:strCache>
                <c:ptCount val="1"/>
                <c:pt idx="0">
                  <c:v>Pick Wood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Sheet1!$B$41:$C$41</c:f>
              <c:numCache>
                <c:formatCode>mm:ss</c:formatCode>
                <c:ptCount val="2"/>
                <c:pt idx="1">
                  <c:v>9.2592592592592845E-5</c:v>
                </c:pt>
              </c:numCache>
            </c:numRef>
          </c:val>
        </c:ser>
        <c:ser>
          <c:idx val="18"/>
          <c:order val="18"/>
          <c:tx>
            <c:strRef>
              <c:f>Sheet1!$A$42</c:f>
              <c:strCache>
                <c:ptCount val="1"/>
                <c:pt idx="0">
                  <c:v>Position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Sheet1!$B$42:$C$42</c:f>
              <c:numCache>
                <c:formatCode>mm:ss</c:formatCode>
                <c:ptCount val="2"/>
                <c:pt idx="1">
                  <c:v>3.8194444444444403E-4</c:v>
                </c:pt>
              </c:numCache>
            </c:numRef>
          </c:val>
        </c:ser>
        <c:ser>
          <c:idx val="19"/>
          <c:order val="19"/>
          <c:tx>
            <c:strRef>
              <c:f>Sheet1!$A$43</c:f>
              <c:strCache>
                <c:ptCount val="1"/>
                <c:pt idx="0">
                  <c:v>Fasten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Sheet1!$B$43:$C$43</c:f>
              <c:numCache>
                <c:formatCode>mm:ss</c:formatCode>
                <c:ptCount val="2"/>
                <c:pt idx="1">
                  <c:v>1.0416666666666701E-4</c:v>
                </c:pt>
              </c:numCache>
            </c:numRef>
          </c:val>
        </c:ser>
        <c:ser>
          <c:idx val="20"/>
          <c:order val="20"/>
          <c:tx>
            <c:strRef>
              <c:f>Sheet1!$A$44</c:f>
              <c:strCache>
                <c:ptCount val="1"/>
                <c:pt idx="0">
                  <c:v>Check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Sheet1!$B$44:$C$44</c:f>
              <c:numCache>
                <c:formatCode>mm:ss</c:formatCode>
                <c:ptCount val="2"/>
                <c:pt idx="1">
                  <c:v>1.7361111111111104E-4</c:v>
                </c:pt>
              </c:numCache>
            </c:numRef>
          </c:val>
        </c:ser>
        <c:ser>
          <c:idx val="21"/>
          <c:order val="21"/>
          <c:tx>
            <c:strRef>
              <c:f>Sheet1!$A$45</c:f>
              <c:strCache>
                <c:ptCount val="1"/>
                <c:pt idx="0">
                  <c:v>Pick Wood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Sheet1!$B$45:$C$45</c:f>
              <c:numCache>
                <c:formatCode>mm:ss</c:formatCode>
                <c:ptCount val="2"/>
                <c:pt idx="1">
                  <c:v>9.2592592592592845E-5</c:v>
                </c:pt>
              </c:numCache>
            </c:numRef>
          </c:val>
        </c:ser>
        <c:ser>
          <c:idx val="22"/>
          <c:order val="22"/>
          <c:tx>
            <c:strRef>
              <c:f>Sheet1!$A$46</c:f>
              <c:strCache>
                <c:ptCount val="1"/>
                <c:pt idx="0">
                  <c:v>Position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Sheet1!$B$46:$C$46</c:f>
              <c:numCache>
                <c:formatCode>mm:ss</c:formatCode>
                <c:ptCount val="2"/>
                <c:pt idx="1">
                  <c:v>3.8194444444444403E-4</c:v>
                </c:pt>
              </c:numCache>
            </c:numRef>
          </c:val>
        </c:ser>
        <c:ser>
          <c:idx val="23"/>
          <c:order val="23"/>
          <c:tx>
            <c:strRef>
              <c:f>Sheet1!$A$47</c:f>
              <c:strCache>
                <c:ptCount val="1"/>
                <c:pt idx="0">
                  <c:v>Fasten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1"/>
            <c:spPr>
              <a:gradFill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Sheet1!$B$47:$C$47</c:f>
              <c:numCache>
                <c:formatCode>mm:ss</c:formatCode>
                <c:ptCount val="2"/>
                <c:pt idx="1">
                  <c:v>1.0416666666666701E-4</c:v>
                </c:pt>
              </c:numCache>
            </c:numRef>
          </c:val>
        </c:ser>
        <c:ser>
          <c:idx val="24"/>
          <c:order val="24"/>
          <c:tx>
            <c:strRef>
              <c:f>Sheet1!$A$48</c:f>
              <c:strCache>
                <c:ptCount val="1"/>
                <c:pt idx="0">
                  <c:v>Check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Sheet1!$B$48:$C$48</c:f>
              <c:numCache>
                <c:formatCode>mm:ss</c:formatCode>
                <c:ptCount val="2"/>
                <c:pt idx="1">
                  <c:v>1.7361111111111104E-4</c:v>
                </c:pt>
              </c:numCache>
            </c:numRef>
          </c:val>
        </c:ser>
        <c:ser>
          <c:idx val="25"/>
          <c:order val="25"/>
          <c:tx>
            <c:strRef>
              <c:f>Sheet1!$A$49</c:f>
              <c:strCache>
                <c:ptCount val="1"/>
                <c:pt idx="0">
                  <c:v>Pick Wood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Sheet1!$B$49:$C$49</c:f>
              <c:numCache>
                <c:formatCode>mm:ss</c:formatCode>
                <c:ptCount val="2"/>
                <c:pt idx="1">
                  <c:v>9.2592592592592845E-5</c:v>
                </c:pt>
              </c:numCache>
            </c:numRef>
          </c:val>
        </c:ser>
        <c:ser>
          <c:idx val="26"/>
          <c:order val="26"/>
          <c:tx>
            <c:strRef>
              <c:f>Sheet1!$A$50</c:f>
              <c:strCache>
                <c:ptCount val="1"/>
                <c:pt idx="0">
                  <c:v>Position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Sheet1!$B$50:$C$50</c:f>
              <c:numCache>
                <c:formatCode>mm:ss</c:formatCode>
                <c:ptCount val="2"/>
                <c:pt idx="1">
                  <c:v>3.8194444444444403E-4</c:v>
                </c:pt>
              </c:numCache>
            </c:numRef>
          </c:val>
        </c:ser>
        <c:ser>
          <c:idx val="27"/>
          <c:order val="27"/>
          <c:tx>
            <c:strRef>
              <c:f>Sheet1!$A$51</c:f>
              <c:strCache>
                <c:ptCount val="1"/>
                <c:pt idx="0">
                  <c:v>Fasten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Sheet1!$B$51:$C$51</c:f>
              <c:numCache>
                <c:formatCode>mm:ss</c:formatCode>
                <c:ptCount val="2"/>
                <c:pt idx="1">
                  <c:v>1.0416666666666701E-4</c:v>
                </c:pt>
              </c:numCache>
            </c:numRef>
          </c:val>
        </c:ser>
        <c:ser>
          <c:idx val="28"/>
          <c:order val="28"/>
          <c:tx>
            <c:strRef>
              <c:f>Sheet1!$A$52</c:f>
              <c:strCache>
                <c:ptCount val="1"/>
                <c:pt idx="0">
                  <c:v>Check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Sheet1!$B$52:$C$52</c:f>
              <c:numCache>
                <c:formatCode>mm:ss</c:formatCode>
                <c:ptCount val="2"/>
                <c:pt idx="1">
                  <c:v>1.7361111111111104E-4</c:v>
                </c:pt>
              </c:numCache>
            </c:numRef>
          </c:val>
        </c:ser>
        <c:ser>
          <c:idx val="29"/>
          <c:order val="29"/>
          <c:tx>
            <c:strRef>
              <c:f>Sheet1!$A$53</c:f>
              <c:strCache>
                <c:ptCount val="1"/>
                <c:pt idx="0">
                  <c:v>Adjust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Sheet1!$B$53:$C$53</c:f>
              <c:numCache>
                <c:formatCode>mm:ss</c:formatCode>
                <c:ptCount val="2"/>
                <c:pt idx="1">
                  <c:v>3.4722222222222202E-4</c:v>
                </c:pt>
              </c:numCache>
            </c:numRef>
          </c:val>
        </c:ser>
        <c:ser>
          <c:idx val="30"/>
          <c:order val="30"/>
          <c:tx>
            <c:strRef>
              <c:f>Sheet1!$A$54</c:f>
              <c:strCache>
                <c:ptCount val="1"/>
                <c:pt idx="0">
                  <c:v>Check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Sheet1!$B$23:$C$23</c:f>
              <c:strCache>
                <c:ptCount val="2"/>
                <c:pt idx="0">
                  <c:v>Prep Worker</c:v>
                </c:pt>
                <c:pt idx="1">
                  <c:v>Install Worker</c:v>
                </c:pt>
              </c:strCache>
            </c:strRef>
          </c:cat>
          <c:val>
            <c:numRef>
              <c:f>Sheet1!$B$54:$C$54</c:f>
              <c:numCache>
                <c:formatCode>mm:ss</c:formatCode>
                <c:ptCount val="2"/>
                <c:pt idx="1">
                  <c:v>1.2731481481481502E-4</c:v>
                </c:pt>
              </c:numCache>
            </c:numRef>
          </c:val>
        </c:ser>
        <c:dLbls/>
        <c:overlap val="100"/>
        <c:axId val="86939136"/>
        <c:axId val="86940672"/>
      </c:barChart>
      <c:catAx>
        <c:axId val="86939136"/>
        <c:scaling>
          <c:orientation val="minMax"/>
        </c:scaling>
        <c:axPos val="b"/>
        <c:tickLblPos val="nextTo"/>
        <c:crossAx val="86940672"/>
        <c:crosses val="autoZero"/>
        <c:auto val="1"/>
        <c:lblAlgn val="ctr"/>
        <c:lblOffset val="100"/>
      </c:catAx>
      <c:valAx>
        <c:axId val="86940672"/>
        <c:scaling>
          <c:orientation val="minMax"/>
          <c:max val="3.4700000000000004E-3"/>
        </c:scaling>
        <c:axPos val="l"/>
        <c:majorGridlines/>
        <c:numFmt formatCode="mm:ss" sourceLinked="1"/>
        <c:tickLblPos val="nextTo"/>
        <c:crossAx val="86939136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6"/>
        <c:delete val="1"/>
      </c:legendEntry>
      <c:legendEntry>
        <c:idx val="19"/>
        <c:delete val="1"/>
      </c:legendEntry>
      <c:legendEntry>
        <c:idx val="20"/>
        <c:delete val="1"/>
      </c:legendEntry>
      <c:legendEntry>
        <c:idx val="21"/>
        <c:delete val="1"/>
      </c:legendEntry>
      <c:legendEntry>
        <c:idx val="22"/>
        <c:delete val="1"/>
      </c:legendEntry>
      <c:legendEntry>
        <c:idx val="23"/>
        <c:delete val="1"/>
      </c:legendEntry>
      <c:legendEntry>
        <c:idx val="24"/>
        <c:delete val="1"/>
      </c:legendEntry>
      <c:legendEntry>
        <c:idx val="26"/>
        <c:delete val="1"/>
      </c:legendEntry>
      <c:legendEntry>
        <c:idx val="27"/>
        <c:delete val="1"/>
      </c:legendEntry>
      <c:legendEntry>
        <c:idx val="28"/>
        <c:delete val="1"/>
      </c:legendEntry>
      <c:legendEntry>
        <c:idx val="29"/>
        <c:delete val="1"/>
      </c:legendEntry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B202A-8611-4DDC-831D-D12EB67B6CF7}" type="doc">
      <dgm:prSet loTypeId="urn:microsoft.com/office/officeart/2005/8/layout/process4" loCatId="process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1888A7B-1E89-45E6-84F4-EF92B26189CD}">
      <dgm:prSet phldrT="[Text]"/>
      <dgm:spPr/>
      <dgm:t>
        <a:bodyPr/>
        <a:lstStyle/>
        <a:p>
          <a:r>
            <a:rPr lang="en-US" dirty="0" smtClean="0"/>
            <a:t>Work Sampling</a:t>
          </a:r>
          <a:endParaRPr lang="en-US" dirty="0"/>
        </a:p>
      </dgm:t>
    </dgm:pt>
    <dgm:pt modelId="{6043087E-917B-44BC-97F8-41385FD50DC3}" type="parTrans" cxnId="{5376348D-4465-4E2E-9DB8-EA1F5276717B}">
      <dgm:prSet/>
      <dgm:spPr/>
      <dgm:t>
        <a:bodyPr/>
        <a:lstStyle/>
        <a:p>
          <a:endParaRPr lang="en-US"/>
        </a:p>
      </dgm:t>
    </dgm:pt>
    <dgm:pt modelId="{438F37F5-E676-4BB5-A241-95D895E1B43F}" type="sibTrans" cxnId="{5376348D-4465-4E2E-9DB8-EA1F5276717B}">
      <dgm:prSet/>
      <dgm:spPr/>
      <dgm:t>
        <a:bodyPr/>
        <a:lstStyle/>
        <a:p>
          <a:endParaRPr lang="en-US"/>
        </a:p>
      </dgm:t>
    </dgm:pt>
    <dgm:pt modelId="{712EDDD5-F1C9-457B-A81D-F94868058B44}">
      <dgm:prSet phldrT="[Text]"/>
      <dgm:spPr/>
      <dgm:t>
        <a:bodyPr/>
        <a:lstStyle/>
        <a:p>
          <a:r>
            <a:rPr lang="en-US" dirty="0" smtClean="0"/>
            <a:t>5 min. Rating &amp; Crew Balance Chart</a:t>
          </a:r>
          <a:endParaRPr lang="en-US" dirty="0"/>
        </a:p>
      </dgm:t>
    </dgm:pt>
    <dgm:pt modelId="{5E2CC1CB-7E12-4298-9BE5-B8F6683E4161}" type="parTrans" cxnId="{392AE56A-6939-469F-BFEC-2DEEC6ABC100}">
      <dgm:prSet/>
      <dgm:spPr/>
      <dgm:t>
        <a:bodyPr/>
        <a:lstStyle/>
        <a:p>
          <a:endParaRPr lang="en-US"/>
        </a:p>
      </dgm:t>
    </dgm:pt>
    <dgm:pt modelId="{630DB5C2-135D-425B-B7D5-1F5FFE12BF3B}" type="sibTrans" cxnId="{392AE56A-6939-469F-BFEC-2DEEC6ABC100}">
      <dgm:prSet/>
      <dgm:spPr/>
      <dgm:t>
        <a:bodyPr/>
        <a:lstStyle/>
        <a:p>
          <a:endParaRPr lang="en-US"/>
        </a:p>
      </dgm:t>
    </dgm:pt>
    <dgm:pt modelId="{356F6FEF-38C8-437A-8562-86A5ED3F5885}">
      <dgm:prSet phldrT="[Text]"/>
      <dgm:spPr/>
      <dgm:t>
        <a:bodyPr/>
        <a:lstStyle/>
        <a:p>
          <a:r>
            <a:rPr lang="en-US" dirty="0" smtClean="0"/>
            <a:t>Process Charts &amp; Flow Diagrams</a:t>
          </a:r>
          <a:endParaRPr lang="en-US" dirty="0"/>
        </a:p>
      </dgm:t>
    </dgm:pt>
    <dgm:pt modelId="{BD9B34C9-939F-47F5-A040-1B30C9EEA310}" type="parTrans" cxnId="{8247D1A2-555D-4B39-B44D-5F2B5AE64242}">
      <dgm:prSet/>
      <dgm:spPr/>
      <dgm:t>
        <a:bodyPr/>
        <a:lstStyle/>
        <a:p>
          <a:endParaRPr lang="en-US"/>
        </a:p>
      </dgm:t>
    </dgm:pt>
    <dgm:pt modelId="{665399A3-A410-4656-8F7E-3FAB641DE891}" type="sibTrans" cxnId="{8247D1A2-555D-4B39-B44D-5F2B5AE64242}">
      <dgm:prSet/>
      <dgm:spPr/>
      <dgm:t>
        <a:bodyPr/>
        <a:lstStyle/>
        <a:p>
          <a:endParaRPr lang="en-US"/>
        </a:p>
      </dgm:t>
    </dgm:pt>
    <dgm:pt modelId="{640CA9BD-09C1-4472-8DAC-0F150EC5E678}">
      <dgm:prSet phldrT="[Text]"/>
      <dgm:spPr/>
      <dgm:t>
        <a:bodyPr/>
        <a:lstStyle/>
        <a:p>
          <a:r>
            <a:rPr lang="en-US" dirty="0" smtClean="0"/>
            <a:t>Discrete Model Simulation</a:t>
          </a:r>
          <a:endParaRPr lang="en-US" dirty="0"/>
        </a:p>
      </dgm:t>
    </dgm:pt>
    <dgm:pt modelId="{90609DF7-843B-4BEF-A3B5-89270E6B0951}" type="parTrans" cxnId="{957C551D-31A8-4286-A3AE-C5928DB663CE}">
      <dgm:prSet/>
      <dgm:spPr/>
      <dgm:t>
        <a:bodyPr/>
        <a:lstStyle/>
        <a:p>
          <a:endParaRPr lang="en-US"/>
        </a:p>
      </dgm:t>
    </dgm:pt>
    <dgm:pt modelId="{67B503AA-82FD-4AA4-8357-3D8B59D6160B}" type="sibTrans" cxnId="{957C551D-31A8-4286-A3AE-C5928DB663CE}">
      <dgm:prSet/>
      <dgm:spPr/>
      <dgm:t>
        <a:bodyPr/>
        <a:lstStyle/>
        <a:p>
          <a:endParaRPr lang="en-US"/>
        </a:p>
      </dgm:t>
    </dgm:pt>
    <dgm:pt modelId="{812F39FC-2D1E-4DD1-A1A6-C7F9287A4AAB}" type="pres">
      <dgm:prSet presAssocID="{2EFB202A-8611-4DDC-831D-D12EB67B6C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682CE3-81F4-4BEA-B13D-10C7017D8387}" type="pres">
      <dgm:prSet presAssocID="{640CA9BD-09C1-4472-8DAC-0F150EC5E678}" presName="boxAndChildren" presStyleCnt="0"/>
      <dgm:spPr/>
    </dgm:pt>
    <dgm:pt modelId="{325B9957-E809-4285-A870-20AA1AEAA8D7}" type="pres">
      <dgm:prSet presAssocID="{640CA9BD-09C1-4472-8DAC-0F150EC5E678}" presName="parentTextBox" presStyleLbl="node1" presStyleIdx="0" presStyleCnt="4" custLinFactNeighborX="-1515" custLinFactNeighborY="1990"/>
      <dgm:spPr/>
      <dgm:t>
        <a:bodyPr/>
        <a:lstStyle/>
        <a:p>
          <a:endParaRPr lang="en-US"/>
        </a:p>
      </dgm:t>
    </dgm:pt>
    <dgm:pt modelId="{2AB5853F-AA77-4431-82DF-105CEB2E1424}" type="pres">
      <dgm:prSet presAssocID="{665399A3-A410-4656-8F7E-3FAB641DE891}" presName="sp" presStyleCnt="0"/>
      <dgm:spPr/>
    </dgm:pt>
    <dgm:pt modelId="{EC667030-4855-4843-9717-7DF08446AEB5}" type="pres">
      <dgm:prSet presAssocID="{356F6FEF-38C8-437A-8562-86A5ED3F5885}" presName="arrowAndChildren" presStyleCnt="0"/>
      <dgm:spPr/>
    </dgm:pt>
    <dgm:pt modelId="{C830B7C4-5210-41AC-A88B-BECF7607C1E5}" type="pres">
      <dgm:prSet presAssocID="{356F6FEF-38C8-437A-8562-86A5ED3F5885}" presName="parentTextArrow" presStyleLbl="node1" presStyleIdx="1" presStyleCnt="4" custLinFactNeighborY="-1206"/>
      <dgm:spPr/>
      <dgm:t>
        <a:bodyPr/>
        <a:lstStyle/>
        <a:p>
          <a:endParaRPr lang="en-US"/>
        </a:p>
      </dgm:t>
    </dgm:pt>
    <dgm:pt modelId="{7FB80134-CA62-4591-A6BE-C119FEAC14B6}" type="pres">
      <dgm:prSet presAssocID="{630DB5C2-135D-425B-B7D5-1F5FFE12BF3B}" presName="sp" presStyleCnt="0"/>
      <dgm:spPr/>
    </dgm:pt>
    <dgm:pt modelId="{C4866045-B43B-429F-851C-E58098BA6DB8}" type="pres">
      <dgm:prSet presAssocID="{712EDDD5-F1C9-457B-A81D-F94868058B44}" presName="arrowAndChildren" presStyleCnt="0"/>
      <dgm:spPr/>
    </dgm:pt>
    <dgm:pt modelId="{D5473CBC-EEC3-408A-B4A6-07882F253A8B}" type="pres">
      <dgm:prSet presAssocID="{712EDDD5-F1C9-457B-A81D-F94868058B44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FE4F3FD3-FEDA-44E5-9944-1FF6BBD0F9E2}" type="pres">
      <dgm:prSet presAssocID="{438F37F5-E676-4BB5-A241-95D895E1B43F}" presName="sp" presStyleCnt="0"/>
      <dgm:spPr/>
    </dgm:pt>
    <dgm:pt modelId="{1C274FFF-1754-4900-887F-DFF5156E0B8D}" type="pres">
      <dgm:prSet presAssocID="{11888A7B-1E89-45E6-84F4-EF92B26189CD}" presName="arrowAndChildren" presStyleCnt="0"/>
      <dgm:spPr/>
    </dgm:pt>
    <dgm:pt modelId="{32FA43B7-34B4-4881-9A79-E3EDEC9D4CBF}" type="pres">
      <dgm:prSet presAssocID="{11888A7B-1E89-45E6-84F4-EF92B26189CD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E6F5B6B4-B38F-4EC6-B4AC-21A40C41322C}" type="presOf" srcId="{356F6FEF-38C8-437A-8562-86A5ED3F5885}" destId="{C830B7C4-5210-41AC-A88B-BECF7607C1E5}" srcOrd="0" destOrd="0" presId="urn:microsoft.com/office/officeart/2005/8/layout/process4"/>
    <dgm:cxn modelId="{5376348D-4465-4E2E-9DB8-EA1F5276717B}" srcId="{2EFB202A-8611-4DDC-831D-D12EB67B6CF7}" destId="{11888A7B-1E89-45E6-84F4-EF92B26189CD}" srcOrd="0" destOrd="0" parTransId="{6043087E-917B-44BC-97F8-41385FD50DC3}" sibTransId="{438F37F5-E676-4BB5-A241-95D895E1B43F}"/>
    <dgm:cxn modelId="{8247D1A2-555D-4B39-B44D-5F2B5AE64242}" srcId="{2EFB202A-8611-4DDC-831D-D12EB67B6CF7}" destId="{356F6FEF-38C8-437A-8562-86A5ED3F5885}" srcOrd="2" destOrd="0" parTransId="{BD9B34C9-939F-47F5-A040-1B30C9EEA310}" sibTransId="{665399A3-A410-4656-8F7E-3FAB641DE891}"/>
    <dgm:cxn modelId="{50865EBB-9447-4E14-96CF-9D25B6211B0E}" type="presOf" srcId="{11888A7B-1E89-45E6-84F4-EF92B26189CD}" destId="{32FA43B7-34B4-4881-9A79-E3EDEC9D4CBF}" srcOrd="0" destOrd="0" presId="urn:microsoft.com/office/officeart/2005/8/layout/process4"/>
    <dgm:cxn modelId="{957C551D-31A8-4286-A3AE-C5928DB663CE}" srcId="{2EFB202A-8611-4DDC-831D-D12EB67B6CF7}" destId="{640CA9BD-09C1-4472-8DAC-0F150EC5E678}" srcOrd="3" destOrd="0" parTransId="{90609DF7-843B-4BEF-A3B5-89270E6B0951}" sibTransId="{67B503AA-82FD-4AA4-8357-3D8B59D6160B}"/>
    <dgm:cxn modelId="{FFE62A44-93D7-4C56-8EDB-53105D502B19}" type="presOf" srcId="{2EFB202A-8611-4DDC-831D-D12EB67B6CF7}" destId="{812F39FC-2D1E-4DD1-A1A6-C7F9287A4AAB}" srcOrd="0" destOrd="0" presId="urn:microsoft.com/office/officeart/2005/8/layout/process4"/>
    <dgm:cxn modelId="{392AE56A-6939-469F-BFEC-2DEEC6ABC100}" srcId="{2EFB202A-8611-4DDC-831D-D12EB67B6CF7}" destId="{712EDDD5-F1C9-457B-A81D-F94868058B44}" srcOrd="1" destOrd="0" parTransId="{5E2CC1CB-7E12-4298-9BE5-B8F6683E4161}" sibTransId="{630DB5C2-135D-425B-B7D5-1F5FFE12BF3B}"/>
    <dgm:cxn modelId="{45928382-5D11-4C1B-A3F8-9A3C7CE2A22E}" type="presOf" srcId="{712EDDD5-F1C9-457B-A81D-F94868058B44}" destId="{D5473CBC-EEC3-408A-B4A6-07882F253A8B}" srcOrd="0" destOrd="0" presId="urn:microsoft.com/office/officeart/2005/8/layout/process4"/>
    <dgm:cxn modelId="{A3C348E3-C8D6-4731-9A09-63F9DA221A64}" type="presOf" srcId="{640CA9BD-09C1-4472-8DAC-0F150EC5E678}" destId="{325B9957-E809-4285-A870-20AA1AEAA8D7}" srcOrd="0" destOrd="0" presId="urn:microsoft.com/office/officeart/2005/8/layout/process4"/>
    <dgm:cxn modelId="{F35DD2C9-A78D-41DC-B04A-A97AF8BBA140}" type="presParOf" srcId="{812F39FC-2D1E-4DD1-A1A6-C7F9287A4AAB}" destId="{C1682CE3-81F4-4BEA-B13D-10C7017D8387}" srcOrd="0" destOrd="0" presId="urn:microsoft.com/office/officeart/2005/8/layout/process4"/>
    <dgm:cxn modelId="{EABFD513-D2F8-4267-9EDA-23A6F16C7320}" type="presParOf" srcId="{C1682CE3-81F4-4BEA-B13D-10C7017D8387}" destId="{325B9957-E809-4285-A870-20AA1AEAA8D7}" srcOrd="0" destOrd="0" presId="urn:microsoft.com/office/officeart/2005/8/layout/process4"/>
    <dgm:cxn modelId="{A3A52842-8FF3-4B0C-88BD-DF89BF6FE5BA}" type="presParOf" srcId="{812F39FC-2D1E-4DD1-A1A6-C7F9287A4AAB}" destId="{2AB5853F-AA77-4431-82DF-105CEB2E1424}" srcOrd="1" destOrd="0" presId="urn:microsoft.com/office/officeart/2005/8/layout/process4"/>
    <dgm:cxn modelId="{1C12CEAA-60E6-4444-B7A1-310145959E4C}" type="presParOf" srcId="{812F39FC-2D1E-4DD1-A1A6-C7F9287A4AAB}" destId="{EC667030-4855-4843-9717-7DF08446AEB5}" srcOrd="2" destOrd="0" presId="urn:microsoft.com/office/officeart/2005/8/layout/process4"/>
    <dgm:cxn modelId="{E6AF7283-FBB0-4777-82CC-3BB3109A05D4}" type="presParOf" srcId="{EC667030-4855-4843-9717-7DF08446AEB5}" destId="{C830B7C4-5210-41AC-A88B-BECF7607C1E5}" srcOrd="0" destOrd="0" presId="urn:microsoft.com/office/officeart/2005/8/layout/process4"/>
    <dgm:cxn modelId="{CCDBD496-ABC0-4851-A3FD-80C50EC66B92}" type="presParOf" srcId="{812F39FC-2D1E-4DD1-A1A6-C7F9287A4AAB}" destId="{7FB80134-CA62-4591-A6BE-C119FEAC14B6}" srcOrd="3" destOrd="0" presId="urn:microsoft.com/office/officeart/2005/8/layout/process4"/>
    <dgm:cxn modelId="{6A59F1F1-0131-43B3-BE68-BE156519AE82}" type="presParOf" srcId="{812F39FC-2D1E-4DD1-A1A6-C7F9287A4AAB}" destId="{C4866045-B43B-429F-851C-E58098BA6DB8}" srcOrd="4" destOrd="0" presId="urn:microsoft.com/office/officeart/2005/8/layout/process4"/>
    <dgm:cxn modelId="{1BAA236C-AF22-4015-A7F4-61E747542462}" type="presParOf" srcId="{C4866045-B43B-429F-851C-E58098BA6DB8}" destId="{D5473CBC-EEC3-408A-B4A6-07882F253A8B}" srcOrd="0" destOrd="0" presId="urn:microsoft.com/office/officeart/2005/8/layout/process4"/>
    <dgm:cxn modelId="{750C7932-56FF-4C4D-9FA5-4ECC9FB816B9}" type="presParOf" srcId="{812F39FC-2D1E-4DD1-A1A6-C7F9287A4AAB}" destId="{FE4F3FD3-FEDA-44E5-9944-1FF6BBD0F9E2}" srcOrd="5" destOrd="0" presId="urn:microsoft.com/office/officeart/2005/8/layout/process4"/>
    <dgm:cxn modelId="{9D64844B-AB55-4765-AF8A-266CCE028B3E}" type="presParOf" srcId="{812F39FC-2D1E-4DD1-A1A6-C7F9287A4AAB}" destId="{1C274FFF-1754-4900-887F-DFF5156E0B8D}" srcOrd="6" destOrd="0" presId="urn:microsoft.com/office/officeart/2005/8/layout/process4"/>
    <dgm:cxn modelId="{BDB9A53F-15C2-4E02-B245-2C4F85508FAB}" type="presParOf" srcId="{1C274FFF-1754-4900-887F-DFF5156E0B8D}" destId="{32FA43B7-34B4-4881-9A79-E3EDEC9D4C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5B9957-E809-4285-A870-20AA1AEAA8D7}">
      <dsp:nvSpPr>
        <dsp:cNvPr id="0" name=""/>
        <dsp:cNvSpPr/>
      </dsp:nvSpPr>
      <dsp:spPr>
        <a:xfrm>
          <a:off x="0" y="3570519"/>
          <a:ext cx="5029199" cy="78081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Discrete Model Simulation</a:t>
          </a:r>
          <a:endParaRPr lang="en-US" sz="2100" kern="1200" dirty="0"/>
        </a:p>
      </dsp:txBody>
      <dsp:txXfrm>
        <a:off x="0" y="3570519"/>
        <a:ext cx="5029199" cy="780818"/>
      </dsp:txXfrm>
    </dsp:sp>
    <dsp:sp modelId="{C830B7C4-5210-41AC-A88B-BECF7607C1E5}">
      <dsp:nvSpPr>
        <dsp:cNvPr id="0" name=""/>
        <dsp:cNvSpPr/>
      </dsp:nvSpPr>
      <dsp:spPr>
        <a:xfrm rot="10800000">
          <a:off x="0" y="2365370"/>
          <a:ext cx="5029199" cy="1200899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Process Charts &amp; Flow Diagrams</a:t>
          </a:r>
          <a:endParaRPr lang="en-US" sz="2100" kern="1200" dirty="0"/>
        </a:p>
      </dsp:txBody>
      <dsp:txXfrm rot="10800000">
        <a:off x="0" y="2365370"/>
        <a:ext cx="5029199" cy="1200899"/>
      </dsp:txXfrm>
    </dsp:sp>
    <dsp:sp modelId="{D5473CBC-EEC3-408A-B4A6-07882F253A8B}">
      <dsp:nvSpPr>
        <dsp:cNvPr id="0" name=""/>
        <dsp:cNvSpPr/>
      </dsp:nvSpPr>
      <dsp:spPr>
        <a:xfrm rot="10800000">
          <a:off x="0" y="1190666"/>
          <a:ext cx="5029199" cy="1200899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5 min. Rating &amp; Crew Balance Chart</a:t>
          </a:r>
          <a:endParaRPr lang="en-US" sz="2100" kern="1200" dirty="0"/>
        </a:p>
      </dsp:txBody>
      <dsp:txXfrm rot="10800000">
        <a:off x="0" y="1190666"/>
        <a:ext cx="5029199" cy="1200899"/>
      </dsp:txXfrm>
    </dsp:sp>
    <dsp:sp modelId="{32FA43B7-34B4-4881-9A79-E3EDEC9D4CBF}">
      <dsp:nvSpPr>
        <dsp:cNvPr id="0" name=""/>
        <dsp:cNvSpPr/>
      </dsp:nvSpPr>
      <dsp:spPr>
        <a:xfrm rot="10800000">
          <a:off x="0" y="1479"/>
          <a:ext cx="5029199" cy="1200899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Work Sampling</a:t>
          </a:r>
          <a:endParaRPr lang="en-US" sz="2100" kern="1200" dirty="0"/>
        </a:p>
      </dsp:txBody>
      <dsp:txXfrm rot="10800000">
        <a:off x="0" y="1479"/>
        <a:ext cx="5029199" cy="1200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72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55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25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57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735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17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99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34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30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96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27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2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Hampton Inn &amp; Suites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Productivity Study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343400"/>
            <a:ext cx="31575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272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Sampling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2362200"/>
          <a:ext cx="6629400" cy="411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705600" y="2057400"/>
          <a:ext cx="5257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3958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3043237"/>
            <a:ext cx="5105400" cy="2519363"/>
          </a:xfrm>
        </p:spPr>
        <p:txBody>
          <a:bodyPr/>
          <a:lstStyle/>
          <a:p>
            <a:r>
              <a:rPr lang="en-US" dirty="0" smtClean="0"/>
              <a:t>Focus on a crew of 2 framers</a:t>
            </a:r>
          </a:p>
          <a:p>
            <a:r>
              <a:rPr lang="en-US" dirty="0" smtClean="0"/>
              <a:t>Only crew with a repetitive task</a:t>
            </a:r>
          </a:p>
          <a:p>
            <a:r>
              <a:rPr lang="en-US" dirty="0" smtClean="0"/>
              <a:t>Highly confined space</a:t>
            </a:r>
          </a:p>
          <a:p>
            <a:endParaRPr lang="en-US" dirty="0"/>
          </a:p>
          <a:p>
            <a:r>
              <a:rPr lang="en-US" dirty="0" smtClean="0"/>
              <a:t>Safety concern !!!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778000"/>
            <a:ext cx="5426471" cy="3479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629400" y="12954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0" y="926068"/>
            <a:ext cx="101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Trusses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010400" y="4724459"/>
            <a:ext cx="533400" cy="838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3600" y="5562600"/>
            <a:ext cx="180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Scaffold basket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21" idx="2"/>
          </p:cNvCxnSpPr>
          <p:nvPr/>
        </p:nvCxnSpPr>
        <p:spPr>
          <a:xfrm>
            <a:off x="8625590" y="1436132"/>
            <a:ext cx="97680" cy="1013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72400" y="1066800"/>
            <a:ext cx="170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 worker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4" idx="0"/>
          </p:cNvCxnSpPr>
          <p:nvPr/>
        </p:nvCxnSpPr>
        <p:spPr>
          <a:xfrm flipV="1">
            <a:off x="9820451" y="3600752"/>
            <a:ext cx="9351" cy="1961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067800" y="5562600"/>
            <a:ext cx="15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 worker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555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minutes rating - observed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6627918"/>
              </p:ext>
            </p:extLst>
          </p:nvPr>
        </p:nvGraphicFramePr>
        <p:xfrm>
          <a:off x="6553200" y="1828800"/>
          <a:ext cx="4796749" cy="4351334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867983"/>
                <a:gridCol w="742354"/>
                <a:gridCol w="742354"/>
                <a:gridCol w="2444058"/>
              </a:tblGrid>
              <a:tr h="513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Time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Framer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Framer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Observation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319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b"/>
                </a:tc>
              </a:tr>
              <a:tr h="319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00:30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Framer 2 measuring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319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01:00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319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01:30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Framer 1 waiting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319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02:00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319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02:30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Framer 1 waiting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319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03:00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Framer 1 waiting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319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03:30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Framer 1 waiting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319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04:00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319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04:30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319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05:00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Framer 1 waiting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319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b"/>
                </a:tc>
              </a:tr>
            </a:tbl>
          </a:graphicData>
        </a:graphic>
      </p:graphicFrame>
      <p:sp>
        <p:nvSpPr>
          <p:cNvPr id="8" name="Content Placeholder 6"/>
          <p:cNvSpPr txBox="1">
            <a:spLocks/>
          </p:cNvSpPr>
          <p:nvPr/>
        </p:nvSpPr>
        <p:spPr>
          <a:xfrm>
            <a:off x="838200" y="2133600"/>
            <a:ext cx="5105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lot of waiting time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a good effectiveness</a:t>
            </a:r>
          </a:p>
          <a:p>
            <a:r>
              <a:rPr lang="en-US" dirty="0" smtClean="0"/>
              <a:t>One framer highly productive</a:t>
            </a:r>
          </a:p>
          <a:p>
            <a:r>
              <a:rPr lang="en-US" dirty="0" smtClean="0"/>
              <a:t>The other one waiting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492197"/>
              </p:ext>
            </p:extLst>
          </p:nvPr>
        </p:nvGraphicFramePr>
        <p:xfrm>
          <a:off x="609600" y="2971800"/>
          <a:ext cx="5943600" cy="711200"/>
        </p:xfrm>
        <a:graphic>
          <a:graphicData uri="http://schemas.openxmlformats.org/presentationml/2006/ole">
            <p:oleObj spid="_x0000_s1057" name="Document" r:id="rId3" imgW="5933520" imgH="6948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4184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Crew Balance chart - observed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9976056"/>
              </p:ext>
            </p:extLst>
          </p:nvPr>
        </p:nvGraphicFramePr>
        <p:xfrm>
          <a:off x="5410200" y="1828800"/>
          <a:ext cx="62484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 txBox="1">
            <a:spLocks/>
          </p:cNvSpPr>
          <p:nvPr/>
        </p:nvSpPr>
        <p:spPr>
          <a:xfrm>
            <a:off x="838200" y="2133600"/>
            <a:ext cx="441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Confirms the waiting time</a:t>
            </a:r>
          </a:p>
          <a:p>
            <a:pPr lvl="1"/>
            <a:r>
              <a:rPr lang="en-US" dirty="0" smtClean="0"/>
              <a:t>Only one minute of active time for the prep worker</a:t>
            </a:r>
          </a:p>
          <a:p>
            <a:endParaRPr lang="en-US" dirty="0" smtClean="0"/>
          </a:p>
          <a:p>
            <a:r>
              <a:rPr lang="en-US" dirty="0"/>
              <a:t>Almost 40sec to record </a:t>
            </a:r>
            <a:r>
              <a:rPr lang="en-US" dirty="0" smtClean="0"/>
              <a:t>measurements !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two </a:t>
            </a:r>
            <a:r>
              <a:rPr lang="en-US" dirty="0" smtClean="0"/>
              <a:t>processes </a:t>
            </a:r>
            <a:r>
              <a:rPr lang="en-US" dirty="0"/>
              <a:t>are not </a:t>
            </a:r>
            <a:r>
              <a:rPr lang="en-US" dirty="0" smtClean="0"/>
              <a:t>synced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200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and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91200" cy="4351338"/>
          </a:xfrm>
        </p:spPr>
        <p:txBody>
          <a:bodyPr/>
          <a:lstStyle/>
          <a:p>
            <a:r>
              <a:rPr lang="en-US" dirty="0" smtClean="0"/>
              <a:t>Only one worker really required !</a:t>
            </a:r>
          </a:p>
          <a:p>
            <a:endParaRPr lang="en-US" dirty="0"/>
          </a:p>
          <a:p>
            <a:r>
              <a:rPr lang="en-US" dirty="0" smtClean="0"/>
              <a:t>But we can’t</a:t>
            </a:r>
          </a:p>
          <a:p>
            <a:pPr lvl="1"/>
            <a:r>
              <a:rPr lang="en-US" dirty="0" smtClean="0"/>
              <a:t>For safety reasons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We have to find a way to sync the workers</a:t>
            </a:r>
          </a:p>
          <a:p>
            <a:pPr lvl="1"/>
            <a:r>
              <a:rPr lang="en-US" dirty="0" smtClean="0"/>
              <a:t>Increase the prep worker productivity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600200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2209800"/>
            <a:ext cx="4662433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70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525000" cy="1145224"/>
          </a:xfrm>
        </p:spPr>
        <p:txBody>
          <a:bodyPr/>
          <a:lstStyle/>
          <a:p>
            <a:r>
              <a:rPr lang="en-US" dirty="0" smtClean="0"/>
              <a:t>5 minutes rating &amp; crew balance chart – Possible improvements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7956382"/>
              </p:ext>
            </p:extLst>
          </p:nvPr>
        </p:nvGraphicFramePr>
        <p:xfrm>
          <a:off x="6553200" y="1904999"/>
          <a:ext cx="4796749" cy="3810001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867983"/>
                <a:gridCol w="742354"/>
                <a:gridCol w="742354"/>
                <a:gridCol w="2444058"/>
              </a:tblGrid>
              <a:tr h="4500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Time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Framer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Framer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Observation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b"/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00:30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Framer 2 measuring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01:00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01:30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Framer 1 waiting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02:00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02:30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Framer 1 waiting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03:00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Framer 1 waiting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03:30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Framer 1 waiting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04:00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04:30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05:00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Framer 1 waiting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21" marR="11421" marT="11421" marB="0" anchor="b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2442760"/>
              </p:ext>
            </p:extLst>
          </p:nvPr>
        </p:nvGraphicFramePr>
        <p:xfrm>
          <a:off x="381000" y="1828800"/>
          <a:ext cx="5943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62200" y="6019800"/>
            <a:ext cx="422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and record remaining braces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133611" y="3962400"/>
            <a:ext cx="2343111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735019"/>
              </p:ext>
            </p:extLst>
          </p:nvPr>
        </p:nvGraphicFramePr>
        <p:xfrm>
          <a:off x="7467600" y="5854700"/>
          <a:ext cx="5943600" cy="698500"/>
        </p:xfrm>
        <a:graphic>
          <a:graphicData uri="http://schemas.openxmlformats.org/presentationml/2006/ole">
            <p:oleObj spid="_x0000_s3092" name="Document" r:id="rId4" imgW="5933520" imgH="68544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7126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304799"/>
            <a:ext cx="4800600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 Chart &amp; Flow Diagram of Prep Worker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3000375"/>
            <a:ext cx="5715000" cy="4000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6050441"/>
            <a:ext cx="5715000" cy="39655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526240" y="1593376"/>
            <a:ext cx="838200" cy="540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flipV="1">
            <a:off x="6529316" y="1783876"/>
            <a:ext cx="1371600" cy="990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3415283"/>
            <a:ext cx="5715000" cy="2635157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4524" y="389432"/>
            <a:ext cx="1447799" cy="6057568"/>
          </a:xfrm>
          <a:prstGeom prst="rect">
            <a:avLst/>
          </a:prstGeom>
        </p:spPr>
      </p:pic>
      <p:pic>
        <p:nvPicPr>
          <p:cNvPr id="19" name="Content Placeholder 9"/>
          <p:cNvPicPr>
            <a:picLocks noGrp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28600" y="389432"/>
            <a:ext cx="3144652" cy="41608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4800" y="4768334"/>
            <a:ext cx="3640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Spatial Logistics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Labor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Materials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347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304800"/>
            <a:ext cx="5791200" cy="1059976"/>
          </a:xfrm>
        </p:spPr>
        <p:txBody>
          <a:bodyPr>
            <a:normAutofit/>
          </a:bodyPr>
          <a:lstStyle/>
          <a:p>
            <a:r>
              <a:rPr lang="en-US" dirty="0" smtClean="0"/>
              <a:t>Process Chart &amp; </a:t>
            </a:r>
            <a:r>
              <a:rPr lang="en-US" dirty="0"/>
              <a:t>Flow </a:t>
            </a:r>
            <a:r>
              <a:rPr lang="en-US" dirty="0" smtClean="0"/>
              <a:t>Diagram of Install Worker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3000375"/>
            <a:ext cx="5715000" cy="4000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6050441"/>
            <a:ext cx="5715000" cy="39655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/>
          <a:srcRect l="1741"/>
          <a:stretch/>
        </p:blipFill>
        <p:spPr bwMode="auto">
          <a:xfrm>
            <a:off x="6248400" y="3400425"/>
            <a:ext cx="5715000" cy="2650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4524" y="389431"/>
            <a:ext cx="1447800" cy="605170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5104" y="457441"/>
            <a:ext cx="3124200" cy="463406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526240" y="1593376"/>
            <a:ext cx="838200" cy="540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flipV="1">
            <a:off x="6529316" y="1783876"/>
            <a:ext cx="1371600" cy="990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86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724400" cy="672150"/>
          </a:xfrm>
        </p:spPr>
        <p:txBody>
          <a:bodyPr/>
          <a:lstStyle/>
          <a:p>
            <a:r>
              <a:rPr lang="en-US" dirty="0" smtClean="0"/>
              <a:t>Combined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2800" y="228600"/>
            <a:ext cx="4800600" cy="6324600"/>
          </a:xfrm>
          <a:prstGeom prst="rect">
            <a:avLst/>
          </a:prstGeom>
        </p:spPr>
      </p:pic>
      <p:pic>
        <p:nvPicPr>
          <p:cNvPr id="5" name="Content Placeholder 3"/>
          <p:cNvPicPr>
            <a:picLocks/>
          </p:cNvPicPr>
          <p:nvPr/>
        </p:nvPicPr>
        <p:blipFill rotWithShape="1">
          <a:blip r:embed="rId2" cstate="print"/>
          <a:srcRect b="47577"/>
          <a:stretch/>
        </p:blipFill>
        <p:spPr>
          <a:xfrm>
            <a:off x="152400" y="1295400"/>
            <a:ext cx="5334000" cy="5257800"/>
          </a:xfrm>
          <a:prstGeom prst="rect">
            <a:avLst/>
          </a:prstGeom>
        </p:spPr>
      </p:pic>
      <p:sp>
        <p:nvSpPr>
          <p:cNvPr id="6" name="Right Arrow Callout 5"/>
          <p:cNvSpPr/>
          <p:nvPr/>
        </p:nvSpPr>
        <p:spPr>
          <a:xfrm>
            <a:off x="5638800" y="3048000"/>
            <a:ext cx="1447800" cy="1600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5000" y="3124825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  <a:r>
              <a:rPr lang="en-US" sz="4400" dirty="0" smtClean="0"/>
              <a:t>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43877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365126"/>
            <a:ext cx="4953000" cy="777874"/>
          </a:xfrm>
        </p:spPr>
        <p:txBody>
          <a:bodyPr/>
          <a:lstStyle/>
          <a:p>
            <a:r>
              <a:rPr lang="en-US" dirty="0" smtClean="0"/>
              <a:t>Process Optimization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128" y="152400"/>
            <a:ext cx="4821072" cy="65532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2301" b="67984"/>
          <a:stretch/>
        </p:blipFill>
        <p:spPr>
          <a:xfrm>
            <a:off x="6400800" y="1142999"/>
            <a:ext cx="5486400" cy="3819100"/>
          </a:xfrm>
          <a:prstGeom prst="rect">
            <a:avLst/>
          </a:prstGeom>
        </p:spPr>
      </p:pic>
      <p:pic>
        <p:nvPicPr>
          <p:cNvPr id="7" name="Content Placeholder 4"/>
          <p:cNvPicPr>
            <a:picLocks/>
          </p:cNvPicPr>
          <p:nvPr/>
        </p:nvPicPr>
        <p:blipFill rotWithShape="1">
          <a:blip r:embed="rId2" cstate="print"/>
          <a:srcRect l="46524" t="58473" r="1" b="36536"/>
          <a:stretch/>
        </p:blipFill>
        <p:spPr>
          <a:xfrm>
            <a:off x="8991601" y="5315233"/>
            <a:ext cx="2916818" cy="641444"/>
          </a:xfrm>
          <a:prstGeom prst="rect">
            <a:avLst/>
          </a:prstGeom>
        </p:spPr>
      </p:pic>
      <p:pic>
        <p:nvPicPr>
          <p:cNvPr id="6" name="Content Placeholder 4"/>
          <p:cNvPicPr>
            <a:picLocks/>
          </p:cNvPicPr>
          <p:nvPr/>
        </p:nvPicPr>
        <p:blipFill rotWithShape="1">
          <a:blip r:embed="rId2" cstate="print"/>
          <a:srcRect t="74801" r="52212" b="17580"/>
          <a:stretch/>
        </p:blipFill>
        <p:spPr>
          <a:xfrm>
            <a:off x="6400800" y="5315233"/>
            <a:ext cx="2667000" cy="9792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8128" y="304800"/>
            <a:ext cx="4821072" cy="152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5043985" y="1134834"/>
            <a:ext cx="1356815" cy="1066800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37698" y="4109112"/>
            <a:ext cx="4821072" cy="234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3" name="Curved Connector 12"/>
          <p:cNvCxnSpPr>
            <a:stCxn id="12" idx="3"/>
          </p:cNvCxnSpPr>
          <p:nvPr/>
        </p:nvCxnSpPr>
        <p:spPr>
          <a:xfrm>
            <a:off x="5058770" y="4226256"/>
            <a:ext cx="1342030" cy="1287358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812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867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6629400" cy="586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Purpose &amp; Process</a:t>
            </a:r>
          </a:p>
          <a:p>
            <a:r>
              <a:rPr lang="en-US" sz="2400" dirty="0" smtClean="0"/>
              <a:t>Project Overview****</a:t>
            </a:r>
          </a:p>
          <a:p>
            <a:r>
              <a:rPr lang="en-US" sz="2400" dirty="0" smtClean="0"/>
              <a:t>Work Sampling</a:t>
            </a:r>
          </a:p>
          <a:p>
            <a:r>
              <a:rPr lang="en-US" sz="2400" dirty="0" smtClean="0"/>
              <a:t>Factors affecting Productivity*****</a:t>
            </a:r>
          </a:p>
          <a:p>
            <a:r>
              <a:rPr lang="en-US" sz="2400" dirty="0" smtClean="0"/>
              <a:t>5 Min. Rating &amp; Crew Balance Chart</a:t>
            </a:r>
          </a:p>
          <a:p>
            <a:r>
              <a:rPr lang="en-US" sz="2400" dirty="0" smtClean="0"/>
              <a:t>Process Charts &amp; Flow Diagrams</a:t>
            </a:r>
          </a:p>
          <a:p>
            <a:r>
              <a:rPr lang="en-US" sz="2400" dirty="0" smtClean="0"/>
              <a:t>Discrete Model Simulations</a:t>
            </a:r>
          </a:p>
          <a:p>
            <a:r>
              <a:rPr lang="en-US" sz="2400" dirty="0" smtClean="0"/>
              <a:t>Safety</a:t>
            </a:r>
          </a:p>
          <a:p>
            <a:r>
              <a:rPr lang="en-US" sz="2400" dirty="0" smtClean="0"/>
              <a:t>Limitations</a:t>
            </a:r>
          </a:p>
          <a:p>
            <a:r>
              <a:rPr lang="en-US" sz="2400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 descr="F:\DCIM\100CANON\IMG_5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480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DCIM\100CANON\IMG_57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72" r="8985" b="9631"/>
          <a:stretch/>
        </p:blipFill>
        <p:spPr bwMode="auto">
          <a:xfrm>
            <a:off x="7933592" y="3124200"/>
            <a:ext cx="390189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148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819400" cy="1145224"/>
          </a:xfrm>
        </p:spPr>
        <p:txBody>
          <a:bodyPr/>
          <a:lstStyle/>
          <a:p>
            <a:r>
              <a:rPr lang="en-US" dirty="0" smtClean="0"/>
              <a:t>Discrete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194" t="3572" r="5669" b="4452"/>
          <a:stretch/>
        </p:blipFill>
        <p:spPr bwMode="auto">
          <a:xfrm>
            <a:off x="4191000" y="304800"/>
            <a:ext cx="7696200" cy="624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4957443"/>
              </p:ext>
            </p:extLst>
          </p:nvPr>
        </p:nvGraphicFramePr>
        <p:xfrm>
          <a:off x="304800" y="1676400"/>
          <a:ext cx="2438400" cy="19659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32368"/>
                <a:gridCol w="1206032"/>
              </a:tblGrid>
              <a:tr h="3276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Observed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7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Minutes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Avg.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12.39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1.34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Min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Max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20.74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3" cstate="print"/>
          <a:srcRect l="4358" t="4135" r="4881" b="4887"/>
          <a:stretch/>
        </p:blipFill>
        <p:spPr bwMode="auto">
          <a:xfrm>
            <a:off x="4191000" y="304800"/>
            <a:ext cx="7704364" cy="624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8510349"/>
              </p:ext>
            </p:extLst>
          </p:nvPr>
        </p:nvGraphicFramePr>
        <p:xfrm>
          <a:off x="304800" y="3733800"/>
          <a:ext cx="2402898" cy="243839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93657"/>
                <a:gridCol w="1309241"/>
              </a:tblGrid>
              <a:tr h="3629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Recommended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2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Minutes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040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Avg.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11.68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19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1.38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294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Min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9.37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5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Max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20.18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5894470"/>
              </p:ext>
            </p:extLst>
          </p:nvPr>
        </p:nvGraphicFramePr>
        <p:xfrm>
          <a:off x="2743200" y="3733800"/>
          <a:ext cx="1026103" cy="243839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26103"/>
              </a:tblGrid>
              <a:tr h="362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Savings</a:t>
                      </a:r>
                      <a:endParaRPr lang="en-US" sz="11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2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Cycle</a:t>
                      </a:r>
                      <a:endParaRPr lang="en-US" sz="11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040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0.71 min</a:t>
                      </a:r>
                      <a:endParaRPr lang="en-US" sz="11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1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en-US" sz="11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294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 min</a:t>
                      </a:r>
                      <a:endParaRPr lang="en-US" sz="11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383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4191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Cycle Required approx. 100 Times to complete the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258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"/>
            <a:ext cx="7543800" cy="1114425"/>
          </a:xfrm>
        </p:spPr>
        <p:txBody>
          <a:bodyPr/>
          <a:lstStyle/>
          <a:p>
            <a:r>
              <a:rPr lang="en-US" dirty="0" smtClean="0"/>
              <a:t>Projected Savings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524000"/>
            <a:ext cx="7315200" cy="2743200"/>
          </a:xfrm>
        </p:spPr>
        <p:txBody>
          <a:bodyPr/>
          <a:lstStyle/>
          <a:p>
            <a:r>
              <a:rPr lang="en-US" dirty="0" smtClean="0"/>
              <a:t>The prep worker has 6.63 min of free time at the end of each cycle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Reassign to install 2-3 braces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Keep Clear of install worker by installing braces from H to 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Reduce Cycle time by an additional 2.16 min per cycle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8092335"/>
              </p:ext>
            </p:extLst>
          </p:nvPr>
        </p:nvGraphicFramePr>
        <p:xfrm>
          <a:off x="304800" y="4419600"/>
          <a:ext cx="7467599" cy="1651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29966"/>
                <a:gridCol w="1160834"/>
                <a:gridCol w="1219200"/>
                <a:gridCol w="1600200"/>
                <a:gridCol w="1143000"/>
                <a:gridCol w="9143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Prep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Prep install 2</a:t>
                      </a:r>
                      <a:r>
                        <a:rPr lang="en-US" baseline="0" dirty="0" smtClean="0"/>
                        <a:t> braces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Savings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time (m</a:t>
                      </a:r>
                      <a:r>
                        <a:rPr lang="en-US" dirty="0" smtClean="0"/>
                        <a:t>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287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23%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1,858.50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1,752.00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1,428.00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430.00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399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00200"/>
            <a:ext cx="5029200" cy="685800"/>
          </a:xfrm>
        </p:spPr>
        <p:txBody>
          <a:bodyPr/>
          <a:lstStyle/>
          <a:p>
            <a:r>
              <a:rPr lang="en-US" u="sng" dirty="0" smtClean="0"/>
              <a:t>Observations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6000"/>
            <a:ext cx="5029200" cy="4038600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Exposure</a:t>
            </a:r>
          </a:p>
          <a:p>
            <a:pPr lvl="1"/>
            <a:r>
              <a:rPr lang="en-US" dirty="0" smtClean="0"/>
              <a:t>Cold Climates</a:t>
            </a:r>
          </a:p>
          <a:p>
            <a:pPr lvl="1"/>
            <a:r>
              <a:rPr lang="en-US" dirty="0" smtClean="0"/>
              <a:t>Snow &amp; Ice</a:t>
            </a:r>
          </a:p>
          <a:p>
            <a:pPr lvl="1"/>
            <a:r>
              <a:rPr lang="en-US" dirty="0" smtClean="0"/>
              <a:t>Wet Conditions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General Working Conditions</a:t>
            </a:r>
          </a:p>
          <a:p>
            <a:pPr lvl="1"/>
            <a:r>
              <a:rPr lang="en-US" dirty="0" smtClean="0"/>
              <a:t>Congestion (Layout)</a:t>
            </a:r>
          </a:p>
          <a:p>
            <a:pPr lvl="1"/>
            <a:r>
              <a:rPr lang="en-US" dirty="0" smtClean="0"/>
              <a:t>Schedule Compression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Direct Safety Violations</a:t>
            </a:r>
          </a:p>
          <a:p>
            <a:pPr lvl="1"/>
            <a:r>
              <a:rPr lang="en-US" dirty="0" smtClean="0"/>
              <a:t>Lack of Railing</a:t>
            </a:r>
          </a:p>
          <a:p>
            <a:pPr lvl="1"/>
            <a:r>
              <a:rPr lang="en-US" dirty="0" smtClean="0"/>
              <a:t>Toe Boards</a:t>
            </a:r>
          </a:p>
          <a:p>
            <a:pPr lvl="1"/>
            <a:r>
              <a:rPr lang="en-US" dirty="0" smtClean="0"/>
              <a:t>Spotting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Housekeeping</a:t>
            </a:r>
          </a:p>
          <a:p>
            <a:pPr lvl="1"/>
            <a:r>
              <a:rPr lang="en-US" dirty="0" smtClean="0"/>
              <a:t>General Housekeeping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600200"/>
            <a:ext cx="5029200" cy="685800"/>
          </a:xfrm>
        </p:spPr>
        <p:txBody>
          <a:bodyPr/>
          <a:lstStyle/>
          <a:p>
            <a:r>
              <a:rPr lang="en-US" u="sng" dirty="0" smtClean="0"/>
              <a:t>Recommendations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268537"/>
            <a:ext cx="5029200" cy="4056063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sz="1700" dirty="0" smtClean="0"/>
              <a:t>Exposure</a:t>
            </a:r>
          </a:p>
          <a:p>
            <a:pPr lvl="1"/>
            <a:r>
              <a:rPr lang="en-US" sz="1500" dirty="0" smtClean="0"/>
              <a:t>Schedule - Coordinate with “Dry In”</a:t>
            </a:r>
          </a:p>
          <a:p>
            <a:pPr lvl="1"/>
            <a:r>
              <a:rPr lang="en-US" sz="1500" dirty="0" smtClean="0"/>
              <a:t>Proper Work Attire</a:t>
            </a:r>
          </a:p>
          <a:p>
            <a:pPr lvl="1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sz="1700" dirty="0" smtClean="0"/>
              <a:t>General Working Conditions</a:t>
            </a:r>
          </a:p>
          <a:p>
            <a:pPr lvl="1"/>
            <a:r>
              <a:rPr lang="en-US" sz="1500" dirty="0" smtClean="0"/>
              <a:t>Design Considerations</a:t>
            </a:r>
          </a:p>
          <a:p>
            <a:pPr lvl="1"/>
            <a:r>
              <a:rPr lang="en-US" sz="1500" dirty="0" smtClean="0"/>
              <a:t>Schedule Revision</a:t>
            </a:r>
          </a:p>
          <a:p>
            <a:pPr lvl="1">
              <a:buNone/>
            </a:pPr>
            <a:endParaRPr lang="en-US" sz="1400" dirty="0" smtClean="0"/>
          </a:p>
          <a:p>
            <a:pPr>
              <a:buFont typeface="Courier New" pitchFamily="49" charset="0"/>
              <a:buChar char="o"/>
            </a:pPr>
            <a:r>
              <a:rPr lang="en-US" sz="1700" dirty="0" smtClean="0"/>
              <a:t>Direct Safety Violations</a:t>
            </a:r>
          </a:p>
          <a:p>
            <a:pPr lvl="1"/>
            <a:r>
              <a:rPr lang="en-US" sz="1500" dirty="0" smtClean="0"/>
              <a:t>On-Site Safety Manager</a:t>
            </a:r>
          </a:p>
          <a:p>
            <a:pPr lvl="1">
              <a:buNone/>
            </a:pPr>
            <a:endParaRPr lang="en-US" sz="1400" dirty="0" smtClean="0"/>
          </a:p>
          <a:p>
            <a:pPr>
              <a:buFont typeface="Courier New" pitchFamily="49" charset="0"/>
              <a:buChar char="o"/>
            </a:pPr>
            <a:r>
              <a:rPr lang="en-US" sz="1700" dirty="0" smtClean="0"/>
              <a:t>Housekeeping</a:t>
            </a:r>
          </a:p>
          <a:p>
            <a:pPr lvl="1"/>
            <a:r>
              <a:rPr lang="en-US" sz="1500" dirty="0" smtClean="0"/>
              <a:t>Labor Ready</a:t>
            </a:r>
          </a:p>
        </p:txBody>
      </p:sp>
    </p:spTree>
    <p:extLst>
      <p:ext uri="{BB962C8B-B14F-4D97-AF65-F5344CB8AC3E}">
        <p14:creationId xmlns:p14="http://schemas.microsoft.com/office/powerpoint/2010/main" xmlns="" val="85299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>
            <a:normAutofit/>
          </a:bodyPr>
          <a:lstStyle/>
          <a:p>
            <a:pPr lvl="0"/>
            <a:r>
              <a:rPr lang="en-US" dirty="0" smtClean="0"/>
              <a:t>Only Friday work observed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only one day, not the most productive of the week)</a:t>
            </a:r>
            <a:endParaRPr lang="fr-FR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Indoor </a:t>
            </a:r>
            <a:r>
              <a:rPr lang="en-US" dirty="0"/>
              <a:t>work over three </a:t>
            </a:r>
            <a:r>
              <a:rPr lang="en-US" dirty="0" smtClean="0"/>
              <a:t>floors</a:t>
            </a:r>
          </a:p>
          <a:p>
            <a:pPr lvl="1"/>
            <a:r>
              <a:rPr lang="en-US" dirty="0" smtClean="0"/>
              <a:t>Low visibility</a:t>
            </a:r>
          </a:p>
          <a:p>
            <a:pPr lvl="1"/>
            <a:endParaRPr lang="fr-FR" dirty="0"/>
          </a:p>
          <a:p>
            <a:pPr lvl="0"/>
            <a:r>
              <a:rPr lang="en-US" dirty="0"/>
              <a:t>Transition between </a:t>
            </a:r>
            <a:r>
              <a:rPr lang="en-US" dirty="0" smtClean="0"/>
              <a:t>trades</a:t>
            </a:r>
          </a:p>
          <a:p>
            <a:pPr lvl="1"/>
            <a:r>
              <a:rPr lang="en-US" dirty="0" smtClean="0"/>
              <a:t>End of framing</a:t>
            </a:r>
          </a:p>
          <a:p>
            <a:pPr lvl="1"/>
            <a:r>
              <a:rPr lang="en-US" dirty="0" smtClean="0"/>
              <a:t>Detail work and beginning of learning curve</a:t>
            </a:r>
            <a:endParaRPr lang="fr-FR" dirty="0"/>
          </a:p>
          <a:p>
            <a:pPr lvl="0"/>
            <a:r>
              <a:rPr lang="en-US" dirty="0" smtClean="0"/>
              <a:t>Hawthorne effect</a:t>
            </a:r>
          </a:p>
          <a:p>
            <a:pPr lvl="1"/>
            <a:r>
              <a:rPr lang="en-US" dirty="0" smtClean="0"/>
              <a:t>We explained </a:t>
            </a:r>
            <a:r>
              <a:rPr lang="en-US" dirty="0"/>
              <a:t>the purpose of the study </a:t>
            </a:r>
            <a:endParaRPr lang="en-US" dirty="0" smtClean="0"/>
          </a:p>
          <a:p>
            <a:pPr lvl="1"/>
            <a:endParaRPr lang="fr-FR" dirty="0"/>
          </a:p>
          <a:p>
            <a:pPr lvl="0"/>
            <a:r>
              <a:rPr lang="en-US" dirty="0"/>
              <a:t>Interpretation of prep vs. direct </a:t>
            </a:r>
            <a:endParaRPr lang="en-US" dirty="0" smtClean="0"/>
          </a:p>
          <a:p>
            <a:pPr lvl="1"/>
            <a:r>
              <a:rPr lang="en-US" dirty="0" smtClean="0"/>
              <a:t>between </a:t>
            </a:r>
            <a:r>
              <a:rPr lang="en-US" dirty="0"/>
              <a:t>3 </a:t>
            </a:r>
            <a:r>
              <a:rPr lang="en-US" dirty="0" smtClean="0"/>
              <a:t>observers</a:t>
            </a:r>
          </a:p>
          <a:p>
            <a:pPr lvl="1"/>
            <a:endParaRPr lang="fr-FR" dirty="0"/>
          </a:p>
          <a:p>
            <a:pPr lvl="0"/>
            <a:r>
              <a:rPr lang="en-US" dirty="0"/>
              <a:t>3 observation days: Changing crews, </a:t>
            </a:r>
            <a:r>
              <a:rPr lang="en-US" dirty="0" smtClean="0"/>
              <a:t>weather</a:t>
            </a:r>
            <a:r>
              <a:rPr lang="en-US" dirty="0"/>
              <a:t>,..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8219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Plumber &amp; Framer </a:t>
            </a:r>
            <a:r>
              <a:rPr lang="en-US" sz="2800" dirty="0"/>
              <a:t>d</a:t>
            </a:r>
            <a:r>
              <a:rPr lang="en-US" sz="2800" dirty="0" smtClean="0"/>
              <a:t>irect work </a:t>
            </a:r>
            <a:r>
              <a:rPr lang="en-US" sz="2800" dirty="0"/>
              <a:t>a</a:t>
            </a:r>
            <a:r>
              <a:rPr lang="en-US" sz="2800" dirty="0" smtClean="0"/>
              <a:t>ctivity was LOW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russ Bracing task could be reduced by  6-23%</a:t>
            </a:r>
          </a:p>
          <a:p>
            <a:r>
              <a:rPr lang="en-US" sz="2800" dirty="0" smtClean="0"/>
              <a:t>Many inefficiencies throughout the jobsite</a:t>
            </a:r>
          </a:p>
          <a:p>
            <a:r>
              <a:rPr lang="en-US" sz="2800" dirty="0" smtClean="0"/>
              <a:t>Onsite SUPERVISION would likely have the greatest effect on productivity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9458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Questions?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139227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Productivity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Weather Conditions</a:t>
            </a:r>
          </a:p>
          <a:p>
            <a:pPr lvl="2"/>
            <a:r>
              <a:rPr lang="en-US" dirty="0" smtClean="0"/>
              <a:t>Cold &amp; Wet</a:t>
            </a:r>
          </a:p>
          <a:p>
            <a:pPr lvl="2">
              <a:buNone/>
            </a:pPr>
            <a:endParaRPr lang="en-US" sz="105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Outdated plans</a:t>
            </a:r>
          </a:p>
          <a:p>
            <a:pPr lvl="2"/>
            <a:r>
              <a:rPr lang="en-US" dirty="0" smtClean="0"/>
              <a:t>Revisions &amp; Rework</a:t>
            </a:r>
          </a:p>
          <a:p>
            <a:pPr lvl="2">
              <a:buNone/>
            </a:pPr>
            <a:endParaRPr lang="en-US" sz="1050" dirty="0" smtClean="0"/>
          </a:p>
          <a:p>
            <a:pPr lvl="2">
              <a:buNone/>
            </a:pPr>
            <a:endParaRPr lang="en-US" sz="105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Contract changes</a:t>
            </a:r>
          </a:p>
          <a:p>
            <a:pPr lvl="2"/>
            <a:r>
              <a:rPr lang="en-US" dirty="0" smtClean="0"/>
              <a:t>Uncooperative Architecture Firm</a:t>
            </a:r>
          </a:p>
          <a:p>
            <a:pPr lvl="2"/>
            <a:r>
              <a:rPr lang="en-US" dirty="0" smtClean="0"/>
              <a:t>Mechanical Contracted Thru Architect</a:t>
            </a:r>
          </a:p>
          <a:p>
            <a:pPr lvl="2">
              <a:buNone/>
            </a:pPr>
            <a:endParaRPr lang="en-US" sz="800" dirty="0" smtClean="0"/>
          </a:p>
          <a:p>
            <a:pPr lvl="2">
              <a:buNone/>
            </a:pPr>
            <a:endParaRPr lang="en-US" sz="105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Sub-Sub Contractor</a:t>
            </a:r>
            <a:r>
              <a:rPr lang="en-US" sz="1200" dirty="0" smtClean="0"/>
              <a:t>	</a:t>
            </a:r>
          </a:p>
          <a:p>
            <a:pPr lvl="2"/>
            <a:r>
              <a:rPr lang="en-US" dirty="0" smtClean="0"/>
              <a:t>Framing Crew was Sub-Sub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Changes in Supervision</a:t>
            </a:r>
          </a:p>
          <a:p>
            <a:pPr lvl="2"/>
            <a:r>
              <a:rPr lang="en-US" dirty="0" smtClean="0"/>
              <a:t>Turnover</a:t>
            </a:r>
          </a:p>
          <a:p>
            <a:pPr lvl="2">
              <a:buNone/>
            </a:pPr>
            <a:endParaRPr lang="en-US" sz="1050" dirty="0" smtClean="0"/>
          </a:p>
          <a:p>
            <a:pPr lvl="2"/>
            <a:endParaRPr lang="en-US" sz="12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Changes Project Management</a:t>
            </a:r>
          </a:p>
          <a:p>
            <a:pPr lvl="2"/>
            <a:r>
              <a:rPr lang="en-US" dirty="0" smtClean="0"/>
              <a:t>New Project Manager</a:t>
            </a:r>
          </a:p>
          <a:p>
            <a:pPr lvl="2">
              <a:buNone/>
            </a:pPr>
            <a:endParaRPr lang="en-US" sz="1200" dirty="0" smtClean="0"/>
          </a:p>
          <a:p>
            <a:pPr lvl="2">
              <a:buNone/>
            </a:pPr>
            <a:endParaRPr lang="en-US" sz="105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Missed Scope</a:t>
            </a:r>
          </a:p>
          <a:p>
            <a:pPr lvl="2"/>
            <a:r>
              <a:rPr lang="en-US" dirty="0" smtClean="0"/>
              <a:t>Storefront</a:t>
            </a:r>
          </a:p>
          <a:p>
            <a:pPr lvl="2"/>
            <a:r>
              <a:rPr lang="en-US" dirty="0" smtClean="0"/>
              <a:t>HVAC Pads</a:t>
            </a: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339750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Process</a:t>
            </a:r>
            <a:endParaRPr lang="en-US" dirty="0"/>
          </a:p>
        </p:txBody>
      </p:sp>
      <p:graphicFrame>
        <p:nvGraphicFramePr>
          <p:cNvPr id="6" name="Content Placeholder 5" descr="Segmented Proces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21427851"/>
              </p:ext>
            </p:extLst>
          </p:nvPr>
        </p:nvGraphicFramePr>
        <p:xfrm>
          <a:off x="6324600" y="1825625"/>
          <a:ext cx="5029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 for this study</a:t>
            </a:r>
          </a:p>
          <a:p>
            <a:pPr lvl="1"/>
            <a:r>
              <a:rPr lang="en-US" dirty="0" smtClean="0"/>
              <a:t>Analyze productivity</a:t>
            </a:r>
          </a:p>
          <a:p>
            <a:pPr lvl="1"/>
            <a:r>
              <a:rPr lang="en-US" dirty="0" smtClean="0"/>
              <a:t>Document processes</a:t>
            </a:r>
          </a:p>
          <a:p>
            <a:pPr lvl="1"/>
            <a:r>
              <a:rPr lang="en-US" dirty="0" smtClean="0"/>
              <a:t>Understand worker interaction</a:t>
            </a:r>
          </a:p>
          <a:p>
            <a:pPr lvl="1"/>
            <a:r>
              <a:rPr lang="en-US" dirty="0" smtClean="0"/>
              <a:t>Identify obstacles and barriers</a:t>
            </a:r>
          </a:p>
          <a:p>
            <a:pPr lvl="1"/>
            <a:r>
              <a:rPr lang="en-US" dirty="0" smtClean="0"/>
              <a:t>Provide recommendations</a:t>
            </a:r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Study site as a whole</a:t>
            </a:r>
          </a:p>
          <a:p>
            <a:pPr lvl="1"/>
            <a:r>
              <a:rPr lang="en-US" dirty="0" smtClean="0"/>
              <a:t>Identify areas of possible improvement</a:t>
            </a:r>
          </a:p>
          <a:p>
            <a:pPr lvl="1"/>
            <a:r>
              <a:rPr lang="en-US" dirty="0" smtClean="0"/>
              <a:t>Analyze process in detai</a:t>
            </a:r>
            <a:r>
              <a:rPr lang="en-US" dirty="0"/>
              <a:t>l</a:t>
            </a:r>
            <a:endParaRPr lang="en-US" dirty="0" smtClean="0"/>
          </a:p>
          <a:p>
            <a:pPr lvl="1"/>
            <a:r>
              <a:rPr lang="en-US" dirty="0" smtClean="0"/>
              <a:t>Model possible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584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Construction Manager:	Brinkman Partners</a:t>
            </a:r>
          </a:p>
          <a:p>
            <a:r>
              <a:rPr lang="en-US" dirty="0" smtClean="0"/>
              <a:t>Client: 			Boulder Hospitality LLC</a:t>
            </a:r>
          </a:p>
          <a:p>
            <a:r>
              <a:rPr lang="en-US" dirty="0" smtClean="0"/>
              <a:t>Design Team:			Stephen </a:t>
            </a:r>
            <a:r>
              <a:rPr lang="en-US" dirty="0" err="1" smtClean="0"/>
              <a:t>Pahl</a:t>
            </a:r>
            <a:r>
              <a:rPr lang="en-US" dirty="0" smtClean="0"/>
              <a:t> Architecture</a:t>
            </a:r>
          </a:p>
          <a:p>
            <a:r>
              <a:rPr lang="en-US" dirty="0" smtClean="0"/>
              <a:t>Construction Start:		April 2012</a:t>
            </a:r>
          </a:p>
          <a:p>
            <a:r>
              <a:rPr lang="en-US" dirty="0" smtClean="0"/>
              <a:t>Construction Finish:		Summer 2013</a:t>
            </a:r>
          </a:p>
          <a:p>
            <a:r>
              <a:rPr lang="en-US" dirty="0" smtClean="0"/>
              <a:t>Total Square Feet:		69,100</a:t>
            </a:r>
          </a:p>
          <a:p>
            <a:r>
              <a:rPr lang="en-US" dirty="0" smtClean="0"/>
              <a:t>Location: 			Diagonal Highway &amp; 63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r>
              <a:rPr lang="en-US" dirty="0" smtClean="0"/>
              <a:t>Candidate for </a:t>
            </a:r>
            <a:r>
              <a:rPr lang="en-US" dirty="0" smtClean="0"/>
              <a:t>LEED Gold Certification</a:t>
            </a:r>
          </a:p>
          <a:p>
            <a:r>
              <a:rPr lang="en-US" dirty="0" smtClean="0"/>
              <a:t>Amenities:</a:t>
            </a:r>
          </a:p>
          <a:p>
            <a:pPr lvl="1"/>
            <a:r>
              <a:rPr lang="en-US" dirty="0" smtClean="0"/>
              <a:t>100 rooms, Conference Room, Board Room, Pool, Hot tub, Workout Facility, and Breakfast Area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9" t="2471" r="54040" b="48027"/>
          <a:stretch/>
        </p:blipFill>
        <p:spPr bwMode="auto">
          <a:xfrm>
            <a:off x="7924800" y="152400"/>
            <a:ext cx="3868615" cy="263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006429"/>
            <a:ext cx="2395537" cy="263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10363200" y="3461238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42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</p:spPr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1"/>
            <a:ext cx="41148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Trades on Site</a:t>
            </a:r>
          </a:p>
          <a:p>
            <a:pPr lvl="1"/>
            <a:r>
              <a:rPr lang="en-US" dirty="0" smtClean="0"/>
              <a:t>Framers  ~25</a:t>
            </a:r>
          </a:p>
          <a:p>
            <a:pPr lvl="1"/>
            <a:r>
              <a:rPr lang="en-US" dirty="0" smtClean="0"/>
              <a:t>Plumbers ~15</a:t>
            </a:r>
          </a:p>
          <a:p>
            <a:pPr lvl="1"/>
            <a:r>
              <a:rPr lang="en-US" dirty="0" smtClean="0"/>
              <a:t>Electricians ~4</a:t>
            </a:r>
          </a:p>
          <a:p>
            <a:r>
              <a:rPr lang="en-US" dirty="0" smtClean="0"/>
              <a:t>Progress to Date</a:t>
            </a:r>
          </a:p>
          <a:p>
            <a:pPr lvl="1"/>
            <a:r>
              <a:rPr lang="en-US" dirty="0" smtClean="0"/>
              <a:t>75% Frame</a:t>
            </a:r>
          </a:p>
          <a:p>
            <a:pPr lvl="1"/>
            <a:r>
              <a:rPr lang="en-US" dirty="0" smtClean="0"/>
              <a:t>30% Plumbing rough in</a:t>
            </a:r>
          </a:p>
          <a:p>
            <a:pPr lvl="1"/>
            <a:r>
              <a:rPr lang="en-US" dirty="0" smtClean="0"/>
              <a:t>15% Electrical rough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F:\DCIM\100CANON\IMG_57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36" b="29283"/>
          <a:stretch/>
        </p:blipFill>
        <p:spPr bwMode="auto">
          <a:xfrm>
            <a:off x="138479" y="4357255"/>
            <a:ext cx="7353300" cy="21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DCIM\100CANON\IMG_57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39" t="27518" r="9084" b="34326"/>
          <a:stretch/>
        </p:blipFill>
        <p:spPr bwMode="auto">
          <a:xfrm>
            <a:off x="7377479" y="4357255"/>
            <a:ext cx="4600575" cy="21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91200" y="1371600"/>
            <a:ext cx="4953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Factors Affecting Productivity</a:t>
            </a:r>
          </a:p>
          <a:p>
            <a:pPr lvl="1"/>
            <a:r>
              <a:rPr lang="en-US" dirty="0" smtClean="0"/>
              <a:t>Weather Conditions</a:t>
            </a:r>
          </a:p>
          <a:p>
            <a:pPr lvl="1"/>
            <a:r>
              <a:rPr lang="en-US" dirty="0" smtClean="0"/>
              <a:t>Contract Terms</a:t>
            </a:r>
            <a:endParaRPr lang="en-US" dirty="0" smtClean="0"/>
          </a:p>
          <a:p>
            <a:pPr lvl="1"/>
            <a:r>
              <a:rPr lang="en-US" dirty="0" smtClean="0"/>
              <a:t>Change in </a:t>
            </a:r>
            <a:r>
              <a:rPr lang="en-US" dirty="0" smtClean="0"/>
              <a:t>Design </a:t>
            </a:r>
            <a:r>
              <a:rPr lang="en-US" dirty="0" smtClean="0"/>
              <a:t>T</a:t>
            </a:r>
            <a:r>
              <a:rPr lang="en-US" dirty="0" smtClean="0"/>
              <a:t>eam</a:t>
            </a:r>
            <a:endParaRPr lang="en-US" dirty="0" smtClean="0"/>
          </a:p>
          <a:p>
            <a:pPr lvl="1"/>
            <a:r>
              <a:rPr lang="en-US" dirty="0" smtClean="0"/>
              <a:t>Change in Supervision</a:t>
            </a:r>
            <a:endParaRPr lang="en-US" dirty="0" smtClean="0"/>
          </a:p>
          <a:p>
            <a:pPr lvl="1"/>
            <a:r>
              <a:rPr lang="en-US" dirty="0" smtClean="0"/>
              <a:t>Change in Project Manager</a:t>
            </a:r>
          </a:p>
          <a:p>
            <a:pPr lvl="1"/>
            <a:r>
              <a:rPr lang="en-US" dirty="0" smtClean="0"/>
              <a:t>Incomplete </a:t>
            </a:r>
            <a:r>
              <a:rPr lang="en-US" dirty="0" smtClean="0"/>
              <a:t>Construction </a:t>
            </a:r>
            <a:r>
              <a:rPr lang="en-US" dirty="0" smtClean="0"/>
              <a:t>D</a:t>
            </a:r>
            <a:r>
              <a:rPr lang="en-US" dirty="0" smtClean="0"/>
              <a:t>etails</a:t>
            </a:r>
            <a:endParaRPr lang="en-US" dirty="0" smtClean="0"/>
          </a:p>
          <a:p>
            <a:pPr lvl="1"/>
            <a:r>
              <a:rPr lang="en-US" dirty="0" smtClean="0"/>
              <a:t>General lack of </a:t>
            </a:r>
            <a:r>
              <a:rPr lang="en-US" dirty="0" smtClean="0"/>
              <a:t>supervision</a:t>
            </a:r>
          </a:p>
          <a:p>
            <a:pPr lvl="1"/>
            <a:r>
              <a:rPr lang="en-US" dirty="0" smtClean="0"/>
              <a:t>Sub-Sub Contractors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702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Sampling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655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000"/>
            <a:ext cx="6553200" cy="21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48600" y="45720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</a:t>
            </a:r>
          </a:p>
          <a:p>
            <a:r>
              <a:rPr lang="en-US" dirty="0" smtClean="0"/>
              <a:t>    Carpentry:   605</a:t>
            </a:r>
          </a:p>
          <a:p>
            <a:r>
              <a:rPr lang="en-US" dirty="0" smtClean="0"/>
              <a:t>    </a:t>
            </a:r>
            <a:r>
              <a:rPr lang="en-US" u="sng" dirty="0" smtClean="0"/>
              <a:t>Plumbing:    471</a:t>
            </a:r>
          </a:p>
          <a:p>
            <a:r>
              <a:rPr lang="en-US" dirty="0" smtClean="0"/>
              <a:t>	          1076  </a:t>
            </a:r>
          </a:p>
          <a:p>
            <a:r>
              <a:rPr lang="en-US" dirty="0" smtClean="0"/>
              <a:t>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2057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Oct. 19:  Cold and Dry</a:t>
            </a:r>
          </a:p>
          <a:p>
            <a:r>
              <a:rPr lang="en-US" dirty="0" smtClean="0"/>
              <a:t>Oct. 26: Freezing &amp; Snow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278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Sampling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6629400" y="228600"/>
          <a:ext cx="5410200" cy="392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04800" y="1981200"/>
          <a:ext cx="6553200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9003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Sampling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705600" y="2514600"/>
          <a:ext cx="5334000" cy="331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0" y="2209800"/>
          <a:ext cx="6629400" cy="418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2313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Sampling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0" y="1981200"/>
          <a:ext cx="6858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6810398" y="231819"/>
          <a:ext cx="5342965" cy="385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9838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Sketch_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CitySketch_16x9.potx</Template>
  <TotalTime>0</TotalTime>
  <Words>778</Words>
  <Application>Microsoft Office PowerPoint</Application>
  <PresentationFormat>Custom</PresentationFormat>
  <Paragraphs>361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CitySketch_16x9</vt:lpstr>
      <vt:lpstr>Document</vt:lpstr>
      <vt:lpstr>Hampton Inn &amp; Suites</vt:lpstr>
      <vt:lpstr>Agenda</vt:lpstr>
      <vt:lpstr>Purpose &amp; Process</vt:lpstr>
      <vt:lpstr>Project Overview</vt:lpstr>
      <vt:lpstr>Project Overview</vt:lpstr>
      <vt:lpstr>Work Sampling </vt:lpstr>
      <vt:lpstr>Work Sampling</vt:lpstr>
      <vt:lpstr>Work Sampling</vt:lpstr>
      <vt:lpstr>Work Sampling</vt:lpstr>
      <vt:lpstr>Work Sampling</vt:lpstr>
      <vt:lpstr>Activity Analysis</vt:lpstr>
      <vt:lpstr>5 minutes rating - observed</vt:lpstr>
      <vt:lpstr>Crew Balance chart - observed</vt:lpstr>
      <vt:lpstr>Analysis and recommendation</vt:lpstr>
      <vt:lpstr>5 minutes rating &amp; crew balance chart – Possible improvements</vt:lpstr>
      <vt:lpstr>Process Chart &amp; Flow Diagram of Prep Worker</vt:lpstr>
      <vt:lpstr>Process Chart &amp; Flow Diagram of Install Worker</vt:lpstr>
      <vt:lpstr>Combined Analysis</vt:lpstr>
      <vt:lpstr>Process Optimization</vt:lpstr>
      <vt:lpstr>Discrete Model</vt:lpstr>
      <vt:lpstr>Projected Savings</vt:lpstr>
      <vt:lpstr>Safety</vt:lpstr>
      <vt:lpstr>Limitation of the study</vt:lpstr>
      <vt:lpstr>Conclusion</vt:lpstr>
      <vt:lpstr>Questions?</vt:lpstr>
      <vt:lpstr>Factors Affecting Productivity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2012-12-12T19:05:55Z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